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39"/>
  </p:notesMasterIdLst>
  <p:handoutMasterIdLst>
    <p:handoutMasterId r:id="rId40"/>
  </p:handoutMasterIdLst>
  <p:sldIdLst>
    <p:sldId id="274" r:id="rId5"/>
    <p:sldId id="2145706475" r:id="rId6"/>
    <p:sldId id="2145706813" r:id="rId7"/>
    <p:sldId id="2145706793" r:id="rId8"/>
    <p:sldId id="2145706828" r:id="rId9"/>
    <p:sldId id="2145706823" r:id="rId10"/>
    <p:sldId id="2145706822" r:id="rId11"/>
    <p:sldId id="2145706818" r:id="rId12"/>
    <p:sldId id="2145706824" r:id="rId13"/>
    <p:sldId id="2145706820" r:id="rId14"/>
    <p:sldId id="2145706825" r:id="rId15"/>
    <p:sldId id="2145706815" r:id="rId16"/>
    <p:sldId id="2145706827" r:id="rId17"/>
    <p:sldId id="2145706826" r:id="rId18"/>
    <p:sldId id="2145706821" r:id="rId19"/>
    <p:sldId id="2145706809" r:id="rId20"/>
    <p:sldId id="2145706487" r:id="rId21"/>
    <p:sldId id="2145706830" r:id="rId22"/>
    <p:sldId id="2145706831" r:id="rId23"/>
    <p:sldId id="2145706832" r:id="rId24"/>
    <p:sldId id="2145706833" r:id="rId25"/>
    <p:sldId id="2145706834" r:id="rId26"/>
    <p:sldId id="2145706835" r:id="rId27"/>
    <p:sldId id="2145706836" r:id="rId28"/>
    <p:sldId id="2145706837" r:id="rId29"/>
    <p:sldId id="2145706838" r:id="rId30"/>
    <p:sldId id="2145706839" r:id="rId31"/>
    <p:sldId id="2145706840" r:id="rId32"/>
    <p:sldId id="2145706841" r:id="rId33"/>
    <p:sldId id="2145706842" r:id="rId34"/>
    <p:sldId id="2145706843" r:id="rId35"/>
    <p:sldId id="2145706844" r:id="rId36"/>
    <p:sldId id="2145706845" r:id="rId37"/>
    <p:sldId id="2145706846" r:id="rId38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91" userDrawn="1">
          <p15:clr>
            <a:srgbClr val="A4A3A4"/>
          </p15:clr>
        </p15:guide>
        <p15:guide id="2" pos="25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3B4EC"/>
    <a:srgbClr val="00B1EB"/>
    <a:srgbClr val="FFF26E"/>
    <a:srgbClr val="E8CAFF"/>
    <a:srgbClr val="5FAE60"/>
    <a:srgbClr val="FF621A"/>
    <a:srgbClr val="01B1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Normaali tyyli 2 - Korostu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691" y="62"/>
      </p:cViewPr>
      <p:guideLst>
        <p:guide orient="horz" pos="391"/>
        <p:guide pos="25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>
            <a:extLst>
              <a:ext uri="{FF2B5EF4-FFF2-40B4-BE49-F238E27FC236}">
                <a16:creationId xmlns:a16="http://schemas.microsoft.com/office/drawing/2014/main" id="{B199BE77-8678-456C-96D5-82D61D1F506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4828D4C7-02C9-4F2C-919F-02E6090B46D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6313DE-5773-4A97-BE6A-540E4EB33EAF}" type="datetimeFigureOut">
              <a:rPr lang="fi-FI" smtClean="0"/>
              <a:t>7.3.2023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6FE5683E-B109-4D5A-A4E5-63021C1F02B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D6F20A59-A2BE-495F-917B-2727CDBB29B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D1E5CC-CC7B-4FF7-BE77-C3ECB41089D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6187622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D2F6BC-C3AC-471B-A838-B70FD4272352}" type="datetimeFigureOut">
              <a:rPr lang="fi-FI" smtClean="0"/>
              <a:t>7.3.2023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2AD96A-2756-48D5-983B-63C214F5767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8090883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2AD96A-2756-48D5-983B-63C214F57679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78041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/>
              <a:t>37 000 75 vuotta täyttänyttä , ennuste 57 000 v. 2030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2AD96A-2756-48D5-983B-63C214F57679}" type="slidenum">
              <a:rPr lang="fi-FI" smtClean="0"/>
              <a:t>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153479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2AD96A-2756-48D5-983B-63C214F57679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78041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/>
              <a:t>37 000 75 vuotta täyttänyttä , ennuste 57 000 v. 2030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2AD96A-2756-48D5-983B-63C214F57679}" type="slidenum">
              <a:rPr lang="fi-FI" smtClean="0"/>
              <a:t>21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153479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kuv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orakulmio 16">
            <a:extLst>
              <a:ext uri="{FF2B5EF4-FFF2-40B4-BE49-F238E27FC236}">
                <a16:creationId xmlns:a16="http://schemas.microsoft.com/office/drawing/2014/main" id="{17C34485-59C6-974A-A2D4-13EFFC5382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49505" y="1"/>
            <a:ext cx="11887199" cy="3429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3" name="Suorakulmio 8">
            <a:extLst>
              <a:ext uri="{FF2B5EF4-FFF2-40B4-BE49-F238E27FC236}">
                <a16:creationId xmlns:a16="http://schemas.microsoft.com/office/drawing/2014/main" id="{C49EED9C-ED9D-1E4F-AE3D-5BF75E3CFC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"/>
            <a:ext cx="149505" cy="34290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6" name="Suorakulmio 9">
            <a:extLst>
              <a:ext uri="{FF2B5EF4-FFF2-40B4-BE49-F238E27FC236}">
                <a16:creationId xmlns:a16="http://schemas.microsoft.com/office/drawing/2014/main" id="{C1250628-096E-D74A-BDD2-8CACD424BD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036703" y="1"/>
            <a:ext cx="159779" cy="34290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8" name="Kuvan paikkamerkki 2">
            <a:extLst>
              <a:ext uri="{FF2B5EF4-FFF2-40B4-BE49-F238E27FC236}">
                <a16:creationId xmlns:a16="http://schemas.microsoft.com/office/drawing/2014/main" id="{D4256EEF-DEEA-2C4D-A6DA-EDABA7F6F39F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98215" y="152401"/>
            <a:ext cx="11593467" cy="3124200"/>
          </a:xfrm>
          <a:noFill/>
        </p:spPr>
        <p:txBody>
          <a:bodyPr anchor="ctr" anchorCtr="0"/>
          <a:lstStyle>
            <a:lvl1pPr marL="0" indent="0" algn="ctr">
              <a:buNone/>
              <a:defRPr sz="2000" b="0" i="1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19" name="Otsikko 1">
            <a:extLst>
              <a:ext uri="{FF2B5EF4-FFF2-40B4-BE49-F238E27FC236}">
                <a16:creationId xmlns:a16="http://schemas.microsoft.com/office/drawing/2014/main" id="{28673B2F-1B9C-EF41-8609-EDD3CCF379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1896" y="3534791"/>
            <a:ext cx="7876032" cy="1571773"/>
          </a:xfrm>
        </p:spPr>
        <p:txBody>
          <a:bodyPr anchor="b"/>
          <a:lstStyle>
            <a:lvl1pPr algn="l">
              <a:lnSpc>
                <a:spcPct val="90000"/>
              </a:lnSpc>
              <a:defRPr sz="41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20" name="Alaotsikko 2">
            <a:extLst>
              <a:ext uri="{FF2B5EF4-FFF2-40B4-BE49-F238E27FC236}">
                <a16:creationId xmlns:a16="http://schemas.microsoft.com/office/drawing/2014/main" id="{86714B97-DE2D-B944-9E59-AA677418AA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1896" y="5402514"/>
            <a:ext cx="7876032" cy="768117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grpSp>
        <p:nvGrpSpPr>
          <p:cNvPr id="10" name="Ryhmä 9">
            <a:extLst>
              <a:ext uri="{FF2B5EF4-FFF2-40B4-BE49-F238E27FC236}">
                <a16:creationId xmlns:a16="http://schemas.microsoft.com/office/drawing/2014/main" id="{9C307F18-20B7-4336-B738-3C8615B7C24B}"/>
              </a:ext>
            </a:extLst>
          </p:cNvPr>
          <p:cNvGrpSpPr/>
          <p:nvPr userDrawn="1"/>
        </p:nvGrpSpPr>
        <p:grpSpPr>
          <a:xfrm>
            <a:off x="9750175" y="4638210"/>
            <a:ext cx="2308261" cy="2081607"/>
            <a:chOff x="9750175" y="4495335"/>
            <a:chExt cx="2308261" cy="2081607"/>
          </a:xfrm>
        </p:grpSpPr>
        <p:sp>
          <p:nvSpPr>
            <p:cNvPr id="14" name="Suorakulmio 13">
              <a:extLst>
                <a:ext uri="{FF2B5EF4-FFF2-40B4-BE49-F238E27FC236}">
                  <a16:creationId xmlns:a16="http://schemas.microsoft.com/office/drawing/2014/main" id="{1D9F3DA4-E660-4E8C-8EEB-A918CC78F83D}"/>
                </a:ext>
              </a:extLst>
            </p:cNvPr>
            <p:cNvSpPr/>
            <p:nvPr userDrawn="1"/>
          </p:nvSpPr>
          <p:spPr>
            <a:xfrm>
              <a:off x="9750175" y="5281222"/>
              <a:ext cx="2308261" cy="12957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300"/>
                </a:spcBef>
              </a:pPr>
              <a:r>
                <a:rPr lang="fi-FI" sz="800" b="1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Länsi-Uudenmaan hyvinvointialue</a:t>
              </a:r>
            </a:p>
            <a:p>
              <a:pPr algn="ctr">
                <a:spcBef>
                  <a:spcPts val="300"/>
                </a:spcBef>
              </a:pPr>
              <a:r>
                <a:rPr lang="fi-FI" sz="800" b="1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Västra Nylands välfärdsområde</a:t>
              </a:r>
            </a:p>
          </p:txBody>
        </p:sp>
        <p:pic>
          <p:nvPicPr>
            <p:cNvPr id="15" name="Sisällön paikkamerkki 6" descr="Länsi-Uudenmaan kartta. Kartan över Västra Nyland.">
              <a:extLst>
                <a:ext uri="{FF2B5EF4-FFF2-40B4-BE49-F238E27FC236}">
                  <a16:creationId xmlns:a16="http://schemas.microsoft.com/office/drawing/2014/main" id="{6AC63431-BC88-4513-B006-5DDE1107EF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14562" y="4495335"/>
              <a:ext cx="1828799" cy="14525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130481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san ylätunnist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5">
            <a:extLst>
              <a:ext uri="{FF2B5EF4-FFF2-40B4-BE49-F238E27FC236}">
                <a16:creationId xmlns:a16="http://schemas.microsoft.com/office/drawing/2014/main" id="{A90CCCB8-64A2-9941-8C7C-45ED0BEBE0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0394" y="6553200"/>
            <a:ext cx="10972800" cy="304800"/>
          </a:xfrm>
          <a:custGeom>
            <a:avLst/>
            <a:gdLst/>
            <a:ahLst/>
            <a:cxnLst/>
            <a:rect l="l" t="t" r="r" b="b"/>
            <a:pathLst>
              <a:path w="14630400" h="406400">
                <a:moveTo>
                  <a:pt x="14630400" y="0"/>
                </a:moveTo>
                <a:lnTo>
                  <a:pt x="0" y="0"/>
                </a:lnTo>
                <a:lnTo>
                  <a:pt x="0" y="406400"/>
                </a:lnTo>
                <a:lnTo>
                  <a:pt x="14630400" y="406400"/>
                </a:lnTo>
                <a:lnTo>
                  <a:pt x="14630400" y="0"/>
                </a:lnTo>
                <a:close/>
              </a:path>
            </a:pathLst>
          </a:custGeom>
          <a:solidFill>
            <a:srgbClr val="63B4EC"/>
          </a:solidFill>
        </p:spPr>
        <p:txBody>
          <a:bodyPr wrap="square" lIns="0" tIns="0" rIns="0" bIns="0" rtlCol="0"/>
          <a:lstStyle/>
          <a:p>
            <a:endParaRPr sz="1013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B3B523-2C65-4131-AE5D-4F294F9648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17.9.2021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86461B-3453-4CE9-B33F-0AD721F36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89846" y="6592326"/>
            <a:ext cx="4406153" cy="212274"/>
          </a:xfrm>
        </p:spPr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BC889-FA03-4D4A-9267-2179D978D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26548-A701-4132-A0A2-A9B09A70FF4B}" type="slidenum">
              <a:rPr lang="fi-FI" smtClean="0"/>
              <a:t>‹#›</a:t>
            </a:fld>
            <a:endParaRPr lang="fi-FI"/>
          </a:p>
        </p:txBody>
      </p:sp>
      <p:sp>
        <p:nvSpPr>
          <p:cNvPr id="9" name="Suorakulmio 8">
            <a:extLst>
              <a:ext uri="{FF2B5EF4-FFF2-40B4-BE49-F238E27FC236}">
                <a16:creationId xmlns:a16="http://schemas.microsoft.com/office/drawing/2014/main" id="{1B999F45-355F-A748-8ED2-9142F95CEA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6553199"/>
            <a:ext cx="605912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0" name="Suorakulmio 9">
            <a:extLst>
              <a:ext uri="{FF2B5EF4-FFF2-40B4-BE49-F238E27FC236}">
                <a16:creationId xmlns:a16="http://schemas.microsoft.com/office/drawing/2014/main" id="{32740452-E3F2-B94C-8323-9CBEB4227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581606" y="6553199"/>
            <a:ext cx="614877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1" name="Otsikko 1">
            <a:extLst>
              <a:ext uri="{FF2B5EF4-FFF2-40B4-BE49-F238E27FC236}">
                <a16:creationId xmlns:a16="http://schemas.microsoft.com/office/drawing/2014/main" id="{73D3915F-8AC1-8147-AB68-52E03391F3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445741"/>
            <a:ext cx="10515600" cy="3780490"/>
          </a:xfrm>
        </p:spPr>
        <p:txBody>
          <a:bodyPr anchor="ctr" anchorCtr="0"/>
          <a:lstStyle>
            <a:lvl1pPr algn="ctr">
              <a:defRPr sz="3800" spc="-10" baseline="0"/>
            </a:lvl1pPr>
          </a:lstStyle>
          <a:p>
            <a:r>
              <a:rPr lang="fi-FI"/>
              <a:t>Muokkaa ots. perustyyl. napsautt.</a:t>
            </a:r>
          </a:p>
        </p:txBody>
      </p:sp>
    </p:spTree>
    <p:extLst>
      <p:ext uri="{BB962C8B-B14F-4D97-AF65-F5344CB8AC3E}">
        <p14:creationId xmlns:p14="http://schemas.microsoft.com/office/powerpoint/2010/main" val="25912321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5">
            <a:extLst>
              <a:ext uri="{FF2B5EF4-FFF2-40B4-BE49-F238E27FC236}">
                <a16:creationId xmlns:a16="http://schemas.microsoft.com/office/drawing/2014/main" id="{09409C4D-6212-334E-B51B-163F4EF5F4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0394" y="6553200"/>
            <a:ext cx="10972800" cy="304800"/>
          </a:xfrm>
          <a:custGeom>
            <a:avLst/>
            <a:gdLst/>
            <a:ahLst/>
            <a:cxnLst/>
            <a:rect l="l" t="t" r="r" b="b"/>
            <a:pathLst>
              <a:path w="14630400" h="406400">
                <a:moveTo>
                  <a:pt x="14630400" y="0"/>
                </a:moveTo>
                <a:lnTo>
                  <a:pt x="0" y="0"/>
                </a:lnTo>
                <a:lnTo>
                  <a:pt x="0" y="406400"/>
                </a:lnTo>
                <a:lnTo>
                  <a:pt x="14630400" y="406400"/>
                </a:lnTo>
                <a:lnTo>
                  <a:pt x="14630400" y="0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0" tIns="0" rIns="0" bIns="0" rtlCol="0"/>
          <a:lstStyle/>
          <a:p>
            <a:endParaRPr sz="1013"/>
          </a:p>
        </p:txBody>
      </p:sp>
      <p:sp>
        <p:nvSpPr>
          <p:cNvPr id="10" name="Suorakulmio 8">
            <a:extLst>
              <a:ext uri="{FF2B5EF4-FFF2-40B4-BE49-F238E27FC236}">
                <a16:creationId xmlns:a16="http://schemas.microsoft.com/office/drawing/2014/main" id="{18B82477-D815-904E-8AB9-6CC952E84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6553199"/>
            <a:ext cx="605912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1" name="Suorakulmio 9">
            <a:extLst>
              <a:ext uri="{FF2B5EF4-FFF2-40B4-BE49-F238E27FC236}">
                <a16:creationId xmlns:a16="http://schemas.microsoft.com/office/drawing/2014/main" id="{DE8C1EBD-04E6-6242-9D30-51187542E7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581606" y="6553199"/>
            <a:ext cx="614877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DA7EB6BE-E09D-4391-BB19-9AB34E85D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874" y="960796"/>
            <a:ext cx="9955306" cy="1035424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A7A06A4-1BF6-41E8-89FB-D111961A8A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5302" y="2239435"/>
            <a:ext cx="9955306" cy="3756492"/>
          </a:xfrm>
        </p:spPr>
        <p:txBody>
          <a:bodyPr/>
          <a:lstStyle>
            <a:lvl1pPr>
              <a:lnSpc>
                <a:spcPct val="110000"/>
              </a:lnSpc>
              <a:defRPr/>
            </a:lvl1pPr>
            <a:lvl2pPr>
              <a:lnSpc>
                <a:spcPct val="110000"/>
              </a:lnSpc>
              <a:defRPr/>
            </a:lvl2pPr>
            <a:lvl3pPr>
              <a:lnSpc>
                <a:spcPct val="110000"/>
              </a:lnSpc>
              <a:defRPr/>
            </a:lvl3pPr>
            <a:lvl4pPr>
              <a:lnSpc>
                <a:spcPct val="110000"/>
              </a:lnSpc>
              <a:defRPr/>
            </a:lvl4pPr>
            <a:lvl5pPr>
              <a:lnSpc>
                <a:spcPct val="110000"/>
              </a:lnSpc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00177F-D1AE-4D79-BFFE-C2705DAEA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17.9.2021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D388A3-F45C-4855-8B64-52B1BF9A5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03292" y="6578054"/>
            <a:ext cx="4392708" cy="226546"/>
          </a:xfrm>
        </p:spPr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221093-58DE-4EB6-89DB-B88D32F62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26548-A701-4132-A0A2-A9B09A70FF4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18952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5">
            <a:extLst>
              <a:ext uri="{FF2B5EF4-FFF2-40B4-BE49-F238E27FC236}">
                <a16:creationId xmlns:a16="http://schemas.microsoft.com/office/drawing/2014/main" id="{3F26BAFC-EB5A-1247-A069-843B5F5175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0394" y="6553200"/>
            <a:ext cx="10972800" cy="304800"/>
          </a:xfrm>
          <a:custGeom>
            <a:avLst/>
            <a:gdLst/>
            <a:ahLst/>
            <a:cxnLst/>
            <a:rect l="l" t="t" r="r" b="b"/>
            <a:pathLst>
              <a:path w="14630400" h="406400">
                <a:moveTo>
                  <a:pt x="14630400" y="0"/>
                </a:moveTo>
                <a:lnTo>
                  <a:pt x="0" y="0"/>
                </a:lnTo>
                <a:lnTo>
                  <a:pt x="0" y="406400"/>
                </a:lnTo>
                <a:lnTo>
                  <a:pt x="14630400" y="406400"/>
                </a:lnTo>
                <a:lnTo>
                  <a:pt x="1463040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endParaRPr sz="1013"/>
          </a:p>
        </p:txBody>
      </p:sp>
      <p:sp>
        <p:nvSpPr>
          <p:cNvPr id="10" name="Suorakulmio 8">
            <a:extLst>
              <a:ext uri="{FF2B5EF4-FFF2-40B4-BE49-F238E27FC236}">
                <a16:creationId xmlns:a16="http://schemas.microsoft.com/office/drawing/2014/main" id="{64A9E4FB-A7B6-9441-A620-B7D40CC7A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6553199"/>
            <a:ext cx="605912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1" name="Suorakulmio 9">
            <a:extLst>
              <a:ext uri="{FF2B5EF4-FFF2-40B4-BE49-F238E27FC236}">
                <a16:creationId xmlns:a16="http://schemas.microsoft.com/office/drawing/2014/main" id="{980A3124-DF1B-2249-A069-45333E46D7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581606" y="6553199"/>
            <a:ext cx="614877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00177F-D1AE-4D79-BFFE-C2705DAEA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17.9.2021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D388A3-F45C-4855-8B64-52B1BF9A5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03292" y="6578054"/>
            <a:ext cx="4392708" cy="226546"/>
          </a:xfrm>
        </p:spPr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221093-58DE-4EB6-89DB-B88D32F62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26548-A701-4132-A0A2-A9B09A70FF4B}" type="slidenum">
              <a:rPr lang="fi-FI" smtClean="0"/>
              <a:t>‹#›</a:t>
            </a:fld>
            <a:endParaRPr lang="fi-FI"/>
          </a:p>
        </p:txBody>
      </p:sp>
      <p:sp>
        <p:nvSpPr>
          <p:cNvPr id="15" name="Otsikko 1">
            <a:extLst>
              <a:ext uri="{FF2B5EF4-FFF2-40B4-BE49-F238E27FC236}">
                <a16:creationId xmlns:a16="http://schemas.microsoft.com/office/drawing/2014/main" id="{58942009-D74E-F649-8E12-9BCBA30B21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874" y="960796"/>
            <a:ext cx="9955306" cy="1035424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6" name="Sisällön paikkamerkki 2">
            <a:extLst>
              <a:ext uri="{FF2B5EF4-FFF2-40B4-BE49-F238E27FC236}">
                <a16:creationId xmlns:a16="http://schemas.microsoft.com/office/drawing/2014/main" id="{DE439ABF-A3F2-6C4C-AADE-6BC076BA82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5302" y="2239435"/>
            <a:ext cx="9955306" cy="3756492"/>
          </a:xfrm>
        </p:spPr>
        <p:txBody>
          <a:bodyPr/>
          <a:lstStyle>
            <a:lvl1pPr>
              <a:lnSpc>
                <a:spcPct val="110000"/>
              </a:lnSpc>
              <a:defRPr/>
            </a:lvl1pPr>
            <a:lvl2pPr>
              <a:lnSpc>
                <a:spcPct val="110000"/>
              </a:lnSpc>
              <a:defRPr/>
            </a:lvl2pPr>
            <a:lvl3pPr>
              <a:lnSpc>
                <a:spcPct val="110000"/>
              </a:lnSpc>
              <a:defRPr/>
            </a:lvl3pPr>
            <a:lvl4pPr>
              <a:lnSpc>
                <a:spcPct val="110000"/>
              </a:lnSpc>
              <a:defRPr/>
            </a:lvl4pPr>
            <a:lvl5pPr>
              <a:lnSpc>
                <a:spcPct val="110000"/>
              </a:lnSpc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11178667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5">
            <a:extLst>
              <a:ext uri="{FF2B5EF4-FFF2-40B4-BE49-F238E27FC236}">
                <a16:creationId xmlns:a16="http://schemas.microsoft.com/office/drawing/2014/main" id="{3F26BAFC-EB5A-1247-A069-843B5F5175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0394" y="6553200"/>
            <a:ext cx="10972800" cy="304800"/>
          </a:xfrm>
          <a:custGeom>
            <a:avLst/>
            <a:gdLst/>
            <a:ahLst/>
            <a:cxnLst/>
            <a:rect l="l" t="t" r="r" b="b"/>
            <a:pathLst>
              <a:path w="14630400" h="406400">
                <a:moveTo>
                  <a:pt x="14630400" y="0"/>
                </a:moveTo>
                <a:lnTo>
                  <a:pt x="0" y="0"/>
                </a:lnTo>
                <a:lnTo>
                  <a:pt x="0" y="406400"/>
                </a:lnTo>
                <a:lnTo>
                  <a:pt x="14630400" y="406400"/>
                </a:lnTo>
                <a:lnTo>
                  <a:pt x="14630400" y="0"/>
                </a:lnTo>
                <a:close/>
              </a:path>
            </a:pathLst>
          </a:custGeom>
          <a:solidFill>
            <a:srgbClr val="63B4EC"/>
          </a:solidFill>
        </p:spPr>
        <p:txBody>
          <a:bodyPr wrap="square" lIns="0" tIns="0" rIns="0" bIns="0" rtlCol="0"/>
          <a:lstStyle/>
          <a:p>
            <a:endParaRPr sz="1013"/>
          </a:p>
        </p:txBody>
      </p:sp>
      <p:sp>
        <p:nvSpPr>
          <p:cNvPr id="10" name="Suorakulmio 8">
            <a:extLst>
              <a:ext uri="{FF2B5EF4-FFF2-40B4-BE49-F238E27FC236}">
                <a16:creationId xmlns:a16="http://schemas.microsoft.com/office/drawing/2014/main" id="{64A9E4FB-A7B6-9441-A620-B7D40CC7A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6553199"/>
            <a:ext cx="605912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1" name="Suorakulmio 9">
            <a:extLst>
              <a:ext uri="{FF2B5EF4-FFF2-40B4-BE49-F238E27FC236}">
                <a16:creationId xmlns:a16="http://schemas.microsoft.com/office/drawing/2014/main" id="{980A3124-DF1B-2249-A069-45333E46D7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581606" y="6553199"/>
            <a:ext cx="614877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00177F-D1AE-4D79-BFFE-C2705DAEA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17.9.2021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D388A3-F45C-4855-8B64-52B1BF9A5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03292" y="6578054"/>
            <a:ext cx="4392708" cy="226546"/>
          </a:xfrm>
        </p:spPr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221093-58DE-4EB6-89DB-B88D32F62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26548-A701-4132-A0A2-A9B09A70FF4B}" type="slidenum">
              <a:rPr lang="fi-FI" smtClean="0"/>
              <a:t>‹#›</a:t>
            </a:fld>
            <a:endParaRPr lang="fi-FI"/>
          </a:p>
        </p:txBody>
      </p:sp>
      <p:sp>
        <p:nvSpPr>
          <p:cNvPr id="15" name="Otsikko 1">
            <a:extLst>
              <a:ext uri="{FF2B5EF4-FFF2-40B4-BE49-F238E27FC236}">
                <a16:creationId xmlns:a16="http://schemas.microsoft.com/office/drawing/2014/main" id="{6C655467-4F61-614A-8433-57710F3A8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874" y="960796"/>
            <a:ext cx="9955306" cy="1035424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6" name="Sisällön paikkamerkki 2">
            <a:extLst>
              <a:ext uri="{FF2B5EF4-FFF2-40B4-BE49-F238E27FC236}">
                <a16:creationId xmlns:a16="http://schemas.microsoft.com/office/drawing/2014/main" id="{D018BCBE-09E5-C146-AB32-0287A221BF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5302" y="2239435"/>
            <a:ext cx="9955306" cy="3756492"/>
          </a:xfrm>
        </p:spPr>
        <p:txBody>
          <a:bodyPr/>
          <a:lstStyle>
            <a:lvl1pPr>
              <a:lnSpc>
                <a:spcPct val="110000"/>
              </a:lnSpc>
              <a:defRPr/>
            </a:lvl1pPr>
            <a:lvl2pPr>
              <a:lnSpc>
                <a:spcPct val="110000"/>
              </a:lnSpc>
              <a:defRPr/>
            </a:lvl2pPr>
            <a:lvl3pPr>
              <a:lnSpc>
                <a:spcPct val="110000"/>
              </a:lnSpc>
              <a:defRPr/>
            </a:lvl3pPr>
            <a:lvl4pPr>
              <a:lnSpc>
                <a:spcPct val="110000"/>
              </a:lnSpc>
              <a:defRPr/>
            </a:lvl4pPr>
            <a:lvl5pPr>
              <a:lnSpc>
                <a:spcPct val="110000"/>
              </a:lnSpc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34408643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5">
            <a:extLst>
              <a:ext uri="{FF2B5EF4-FFF2-40B4-BE49-F238E27FC236}">
                <a16:creationId xmlns:a16="http://schemas.microsoft.com/office/drawing/2014/main" id="{C9E9261D-5500-0E47-8CCB-B10AE04B9A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0394" y="6553200"/>
            <a:ext cx="10972800" cy="304800"/>
          </a:xfrm>
          <a:custGeom>
            <a:avLst/>
            <a:gdLst/>
            <a:ahLst/>
            <a:cxnLst/>
            <a:rect l="l" t="t" r="r" b="b"/>
            <a:pathLst>
              <a:path w="14630400" h="406400">
                <a:moveTo>
                  <a:pt x="14630400" y="0"/>
                </a:moveTo>
                <a:lnTo>
                  <a:pt x="0" y="0"/>
                </a:lnTo>
                <a:lnTo>
                  <a:pt x="0" y="406400"/>
                </a:lnTo>
                <a:lnTo>
                  <a:pt x="14630400" y="406400"/>
                </a:lnTo>
                <a:lnTo>
                  <a:pt x="14630400" y="0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0" tIns="0" rIns="0" bIns="0" rtlCol="0"/>
          <a:lstStyle/>
          <a:p>
            <a:endParaRPr sz="1013"/>
          </a:p>
        </p:txBody>
      </p:sp>
      <p:sp>
        <p:nvSpPr>
          <p:cNvPr id="12" name="Suorakulmio 8">
            <a:extLst>
              <a:ext uri="{FF2B5EF4-FFF2-40B4-BE49-F238E27FC236}">
                <a16:creationId xmlns:a16="http://schemas.microsoft.com/office/drawing/2014/main" id="{0577F5B1-4876-B44F-B171-1BD0A9694B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6553199"/>
            <a:ext cx="605912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3" name="Suorakulmio 9">
            <a:extLst>
              <a:ext uri="{FF2B5EF4-FFF2-40B4-BE49-F238E27FC236}">
                <a16:creationId xmlns:a16="http://schemas.microsoft.com/office/drawing/2014/main" id="{EE41BAE2-850A-FA40-806A-BE7B065BDC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581606" y="6553199"/>
            <a:ext cx="614877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5A291936-39C5-4003-8862-5510EDEF2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17.9.2021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716593F-3851-4098-9C47-5C117FECA4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03291" y="6578053"/>
            <a:ext cx="4459383" cy="279945"/>
          </a:xfrm>
        </p:spPr>
        <p:txBody>
          <a:bodyPr/>
          <a:lstStyle/>
          <a:p>
            <a:endParaRPr lang="fi-FI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9D1CF5D-3D1A-4FCE-9AAC-FFF0CA0A5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26548-A701-4132-A0A2-A9B09A70FF4B}" type="slidenum">
              <a:rPr lang="fi-FI" smtClean="0"/>
              <a:t>‹#›</a:t>
            </a:fld>
            <a:endParaRPr lang="fi-FI"/>
          </a:p>
        </p:txBody>
      </p:sp>
      <p:sp>
        <p:nvSpPr>
          <p:cNvPr id="15" name="Otsikko 1">
            <a:extLst>
              <a:ext uri="{FF2B5EF4-FFF2-40B4-BE49-F238E27FC236}">
                <a16:creationId xmlns:a16="http://schemas.microsoft.com/office/drawing/2014/main" id="{E0A4306F-0F98-1C47-90BC-2719C7E8A5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874" y="960796"/>
            <a:ext cx="9955306" cy="1035424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</p:spTree>
    <p:extLst>
      <p:ext uri="{BB962C8B-B14F-4D97-AF65-F5344CB8AC3E}">
        <p14:creationId xmlns:p14="http://schemas.microsoft.com/office/powerpoint/2010/main" val="38022201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in otsikk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5">
            <a:extLst>
              <a:ext uri="{FF2B5EF4-FFF2-40B4-BE49-F238E27FC236}">
                <a16:creationId xmlns:a16="http://schemas.microsoft.com/office/drawing/2014/main" id="{1C4FDF74-5FDF-8D49-AAAB-825DAE790D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0394" y="6553200"/>
            <a:ext cx="10972800" cy="304800"/>
          </a:xfrm>
          <a:custGeom>
            <a:avLst/>
            <a:gdLst/>
            <a:ahLst/>
            <a:cxnLst/>
            <a:rect l="l" t="t" r="r" b="b"/>
            <a:pathLst>
              <a:path w="14630400" h="406400">
                <a:moveTo>
                  <a:pt x="14630400" y="0"/>
                </a:moveTo>
                <a:lnTo>
                  <a:pt x="0" y="0"/>
                </a:lnTo>
                <a:lnTo>
                  <a:pt x="0" y="406400"/>
                </a:lnTo>
                <a:lnTo>
                  <a:pt x="14630400" y="406400"/>
                </a:lnTo>
                <a:lnTo>
                  <a:pt x="1463040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endParaRPr sz="1013"/>
          </a:p>
        </p:txBody>
      </p:sp>
      <p:sp>
        <p:nvSpPr>
          <p:cNvPr id="10" name="Suorakulmio 8">
            <a:extLst>
              <a:ext uri="{FF2B5EF4-FFF2-40B4-BE49-F238E27FC236}">
                <a16:creationId xmlns:a16="http://schemas.microsoft.com/office/drawing/2014/main" id="{354260DE-ED5E-9A4F-B857-E0A2EA385F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6553199"/>
            <a:ext cx="605912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1" name="Suorakulmio 9">
            <a:extLst>
              <a:ext uri="{FF2B5EF4-FFF2-40B4-BE49-F238E27FC236}">
                <a16:creationId xmlns:a16="http://schemas.microsoft.com/office/drawing/2014/main" id="{5E9DD932-93A3-1243-8223-5EF7E2DDC0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581606" y="6553199"/>
            <a:ext cx="614877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5A291936-39C5-4003-8862-5510EDEF2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17.9.2021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716593F-3851-4098-9C47-5C117FECA4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03292" y="6578054"/>
            <a:ext cx="4392708" cy="226546"/>
          </a:xfrm>
        </p:spPr>
        <p:txBody>
          <a:bodyPr/>
          <a:lstStyle/>
          <a:p>
            <a:endParaRPr lang="fi-FI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9D1CF5D-3D1A-4FCE-9AAC-FFF0CA0A5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26548-A701-4132-A0A2-A9B09A70FF4B}" type="slidenum">
              <a:rPr lang="fi-FI" smtClean="0"/>
              <a:t>‹#›</a:t>
            </a:fld>
            <a:endParaRPr lang="fi-FI"/>
          </a:p>
        </p:txBody>
      </p:sp>
      <p:sp>
        <p:nvSpPr>
          <p:cNvPr id="13" name="Otsikko 1">
            <a:extLst>
              <a:ext uri="{FF2B5EF4-FFF2-40B4-BE49-F238E27FC236}">
                <a16:creationId xmlns:a16="http://schemas.microsoft.com/office/drawing/2014/main" id="{4C2674CF-3D30-9B44-BFE2-3BF52E11E6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874" y="960796"/>
            <a:ext cx="9955306" cy="1035424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</p:spTree>
    <p:extLst>
      <p:ext uri="{BB962C8B-B14F-4D97-AF65-F5344CB8AC3E}">
        <p14:creationId xmlns:p14="http://schemas.microsoft.com/office/powerpoint/2010/main" val="32459924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in otsikk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5">
            <a:extLst>
              <a:ext uri="{FF2B5EF4-FFF2-40B4-BE49-F238E27FC236}">
                <a16:creationId xmlns:a16="http://schemas.microsoft.com/office/drawing/2014/main" id="{1C4FDF74-5FDF-8D49-AAAB-825DAE790D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0394" y="6553200"/>
            <a:ext cx="10972800" cy="304800"/>
          </a:xfrm>
          <a:custGeom>
            <a:avLst/>
            <a:gdLst/>
            <a:ahLst/>
            <a:cxnLst/>
            <a:rect l="l" t="t" r="r" b="b"/>
            <a:pathLst>
              <a:path w="14630400" h="406400">
                <a:moveTo>
                  <a:pt x="14630400" y="0"/>
                </a:moveTo>
                <a:lnTo>
                  <a:pt x="0" y="0"/>
                </a:lnTo>
                <a:lnTo>
                  <a:pt x="0" y="406400"/>
                </a:lnTo>
                <a:lnTo>
                  <a:pt x="14630400" y="406400"/>
                </a:lnTo>
                <a:lnTo>
                  <a:pt x="14630400" y="0"/>
                </a:lnTo>
                <a:close/>
              </a:path>
            </a:pathLst>
          </a:custGeom>
          <a:solidFill>
            <a:srgbClr val="63B4EC"/>
          </a:solidFill>
        </p:spPr>
        <p:txBody>
          <a:bodyPr wrap="square" lIns="0" tIns="0" rIns="0" bIns="0" rtlCol="0"/>
          <a:lstStyle/>
          <a:p>
            <a:endParaRPr sz="1013"/>
          </a:p>
        </p:txBody>
      </p:sp>
      <p:sp>
        <p:nvSpPr>
          <p:cNvPr id="10" name="Suorakulmio 8">
            <a:extLst>
              <a:ext uri="{FF2B5EF4-FFF2-40B4-BE49-F238E27FC236}">
                <a16:creationId xmlns:a16="http://schemas.microsoft.com/office/drawing/2014/main" id="{354260DE-ED5E-9A4F-B857-E0A2EA385F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6553199"/>
            <a:ext cx="605912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1" name="Suorakulmio 9">
            <a:extLst>
              <a:ext uri="{FF2B5EF4-FFF2-40B4-BE49-F238E27FC236}">
                <a16:creationId xmlns:a16="http://schemas.microsoft.com/office/drawing/2014/main" id="{5E9DD932-93A3-1243-8223-5EF7E2DDC0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581606" y="6553199"/>
            <a:ext cx="614877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5A291936-39C5-4003-8862-5510EDEF2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17.9.2021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716593F-3851-4098-9C47-5C117FECA4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03292" y="6578054"/>
            <a:ext cx="4392708" cy="226546"/>
          </a:xfrm>
        </p:spPr>
        <p:txBody>
          <a:bodyPr/>
          <a:lstStyle/>
          <a:p>
            <a:endParaRPr lang="fi-FI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9D1CF5D-3D1A-4FCE-9AAC-FFF0CA0A5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26548-A701-4132-A0A2-A9B09A70FF4B}" type="slidenum">
              <a:rPr lang="fi-FI" smtClean="0"/>
              <a:t>‹#›</a:t>
            </a:fld>
            <a:endParaRPr lang="fi-FI"/>
          </a:p>
        </p:txBody>
      </p:sp>
      <p:sp>
        <p:nvSpPr>
          <p:cNvPr id="13" name="Otsikko 1">
            <a:extLst>
              <a:ext uri="{FF2B5EF4-FFF2-40B4-BE49-F238E27FC236}">
                <a16:creationId xmlns:a16="http://schemas.microsoft.com/office/drawing/2014/main" id="{83852FAA-2E75-F447-9C3F-7F8E96F35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874" y="960796"/>
            <a:ext cx="9955306" cy="1035424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</p:spTree>
    <p:extLst>
      <p:ext uri="{BB962C8B-B14F-4D97-AF65-F5344CB8AC3E}">
        <p14:creationId xmlns:p14="http://schemas.microsoft.com/office/powerpoint/2010/main" val="34120354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5">
            <a:extLst>
              <a:ext uri="{FF2B5EF4-FFF2-40B4-BE49-F238E27FC236}">
                <a16:creationId xmlns:a16="http://schemas.microsoft.com/office/drawing/2014/main" id="{233C8056-C305-2844-AAE8-E7199A3222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0394" y="6553200"/>
            <a:ext cx="10972800" cy="304800"/>
          </a:xfrm>
          <a:custGeom>
            <a:avLst/>
            <a:gdLst/>
            <a:ahLst/>
            <a:cxnLst/>
            <a:rect l="l" t="t" r="r" b="b"/>
            <a:pathLst>
              <a:path w="14630400" h="406400">
                <a:moveTo>
                  <a:pt x="14630400" y="0"/>
                </a:moveTo>
                <a:lnTo>
                  <a:pt x="0" y="0"/>
                </a:lnTo>
                <a:lnTo>
                  <a:pt x="0" y="406400"/>
                </a:lnTo>
                <a:lnTo>
                  <a:pt x="14630400" y="406400"/>
                </a:lnTo>
                <a:lnTo>
                  <a:pt x="14630400" y="0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0" tIns="0" rIns="0" bIns="0" rtlCol="0"/>
          <a:lstStyle/>
          <a:p>
            <a:endParaRPr sz="1013"/>
          </a:p>
        </p:txBody>
      </p:sp>
      <p:sp>
        <p:nvSpPr>
          <p:cNvPr id="10" name="Suorakulmio 8">
            <a:extLst>
              <a:ext uri="{FF2B5EF4-FFF2-40B4-BE49-F238E27FC236}">
                <a16:creationId xmlns:a16="http://schemas.microsoft.com/office/drawing/2014/main" id="{68532295-6608-BB46-96CF-E419CAA9D0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6553199"/>
            <a:ext cx="605912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2" name="Suorakulmio 9">
            <a:extLst>
              <a:ext uri="{FF2B5EF4-FFF2-40B4-BE49-F238E27FC236}">
                <a16:creationId xmlns:a16="http://schemas.microsoft.com/office/drawing/2014/main" id="{034508D2-63AA-5C4E-BF52-B7259F2D52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581606" y="6553199"/>
            <a:ext cx="614877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00177F-D1AE-4D79-BFFE-C2705DAEA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17.9.2021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D388A3-F45C-4855-8B64-52B1BF9A5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03292" y="6578054"/>
            <a:ext cx="4392708" cy="226546"/>
          </a:xfrm>
        </p:spPr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221093-58DE-4EB6-89DB-B88D32F62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26548-A701-4132-A0A2-A9B09A70FF4B}" type="slidenum">
              <a:rPr lang="fi-FI" smtClean="0"/>
              <a:t>‹#›</a:t>
            </a:fld>
            <a:endParaRPr lang="fi-FI"/>
          </a:p>
        </p:txBody>
      </p:sp>
      <p:sp>
        <p:nvSpPr>
          <p:cNvPr id="15" name="Sisällön paikkamerkki 2">
            <a:extLst>
              <a:ext uri="{FF2B5EF4-FFF2-40B4-BE49-F238E27FC236}">
                <a16:creationId xmlns:a16="http://schemas.microsoft.com/office/drawing/2014/main" id="{C6A1BBB9-7497-5B45-81E0-6505AD67E7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0588" y="2231723"/>
            <a:ext cx="4706470" cy="3756492"/>
          </a:xfrm>
        </p:spPr>
        <p:txBody>
          <a:bodyPr/>
          <a:lstStyle>
            <a:lvl1pPr>
              <a:lnSpc>
                <a:spcPct val="110000"/>
              </a:lnSpc>
              <a:defRPr/>
            </a:lvl1pPr>
            <a:lvl2pPr>
              <a:lnSpc>
                <a:spcPct val="110000"/>
              </a:lnSpc>
              <a:defRPr/>
            </a:lvl2pPr>
            <a:lvl3pPr>
              <a:lnSpc>
                <a:spcPct val="110000"/>
              </a:lnSpc>
              <a:defRPr/>
            </a:lvl3pPr>
            <a:lvl4pPr>
              <a:lnSpc>
                <a:spcPct val="110000"/>
              </a:lnSpc>
              <a:defRPr/>
            </a:lvl4pPr>
            <a:lvl5pPr>
              <a:lnSpc>
                <a:spcPct val="110000"/>
              </a:lnSpc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6" name="Sisällön paikkamerkki 2">
            <a:extLst>
              <a:ext uri="{FF2B5EF4-FFF2-40B4-BE49-F238E27FC236}">
                <a16:creationId xmlns:a16="http://schemas.microsoft.com/office/drawing/2014/main" id="{98765CA8-0036-D249-BAF7-BFEE96CD543E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69424" y="2231723"/>
            <a:ext cx="4706470" cy="3756492"/>
          </a:xfrm>
        </p:spPr>
        <p:txBody>
          <a:bodyPr/>
          <a:lstStyle>
            <a:lvl1pPr>
              <a:lnSpc>
                <a:spcPct val="110000"/>
              </a:lnSpc>
              <a:defRPr/>
            </a:lvl1pPr>
            <a:lvl2pPr>
              <a:lnSpc>
                <a:spcPct val="110000"/>
              </a:lnSpc>
              <a:defRPr/>
            </a:lvl2pPr>
            <a:lvl3pPr>
              <a:lnSpc>
                <a:spcPct val="110000"/>
              </a:lnSpc>
              <a:defRPr/>
            </a:lvl3pPr>
            <a:lvl4pPr>
              <a:lnSpc>
                <a:spcPct val="110000"/>
              </a:lnSpc>
              <a:defRPr/>
            </a:lvl4pPr>
            <a:lvl5pPr>
              <a:lnSpc>
                <a:spcPct val="110000"/>
              </a:lnSpc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7" name="Otsikko 1">
            <a:extLst>
              <a:ext uri="{FF2B5EF4-FFF2-40B4-BE49-F238E27FC236}">
                <a16:creationId xmlns:a16="http://schemas.microsoft.com/office/drawing/2014/main" id="{A7C1BE51-18D9-0F41-898E-A89594AA79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874" y="960796"/>
            <a:ext cx="9955306" cy="1035424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</p:spTree>
    <p:extLst>
      <p:ext uri="{BB962C8B-B14F-4D97-AF65-F5344CB8AC3E}">
        <p14:creationId xmlns:p14="http://schemas.microsoft.com/office/powerpoint/2010/main" val="9786080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 sisältökohdett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5">
            <a:extLst>
              <a:ext uri="{FF2B5EF4-FFF2-40B4-BE49-F238E27FC236}">
                <a16:creationId xmlns:a16="http://schemas.microsoft.com/office/drawing/2014/main" id="{233C8056-C305-2844-AAE8-E7199A3222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0394" y="6553200"/>
            <a:ext cx="10972800" cy="304800"/>
          </a:xfrm>
          <a:custGeom>
            <a:avLst/>
            <a:gdLst/>
            <a:ahLst/>
            <a:cxnLst/>
            <a:rect l="l" t="t" r="r" b="b"/>
            <a:pathLst>
              <a:path w="14630400" h="406400">
                <a:moveTo>
                  <a:pt x="14630400" y="0"/>
                </a:moveTo>
                <a:lnTo>
                  <a:pt x="0" y="0"/>
                </a:lnTo>
                <a:lnTo>
                  <a:pt x="0" y="406400"/>
                </a:lnTo>
                <a:lnTo>
                  <a:pt x="14630400" y="406400"/>
                </a:lnTo>
                <a:lnTo>
                  <a:pt x="1463040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endParaRPr sz="1013"/>
          </a:p>
        </p:txBody>
      </p:sp>
      <p:sp>
        <p:nvSpPr>
          <p:cNvPr id="10" name="Suorakulmio 8">
            <a:extLst>
              <a:ext uri="{FF2B5EF4-FFF2-40B4-BE49-F238E27FC236}">
                <a16:creationId xmlns:a16="http://schemas.microsoft.com/office/drawing/2014/main" id="{68532295-6608-BB46-96CF-E419CAA9D0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6553199"/>
            <a:ext cx="605912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2" name="Suorakulmio 9">
            <a:extLst>
              <a:ext uri="{FF2B5EF4-FFF2-40B4-BE49-F238E27FC236}">
                <a16:creationId xmlns:a16="http://schemas.microsoft.com/office/drawing/2014/main" id="{034508D2-63AA-5C4E-BF52-B7259F2D52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581606" y="6553199"/>
            <a:ext cx="614877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00177F-D1AE-4D79-BFFE-C2705DAEA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17.9.2021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D388A3-F45C-4855-8B64-52B1BF9A5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03291" y="6578054"/>
            <a:ext cx="4459383" cy="279946"/>
          </a:xfrm>
        </p:spPr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221093-58DE-4EB6-89DB-B88D32F62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26548-A701-4132-A0A2-A9B09A70FF4B}" type="slidenum">
              <a:rPr lang="fi-FI" smtClean="0"/>
              <a:t>‹#›</a:t>
            </a:fld>
            <a:endParaRPr lang="fi-FI"/>
          </a:p>
        </p:txBody>
      </p:sp>
      <p:sp>
        <p:nvSpPr>
          <p:cNvPr id="17" name="Otsikko 1">
            <a:extLst>
              <a:ext uri="{FF2B5EF4-FFF2-40B4-BE49-F238E27FC236}">
                <a16:creationId xmlns:a16="http://schemas.microsoft.com/office/drawing/2014/main" id="{522A9525-8A19-F24C-918A-74ABB64D3E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874" y="960796"/>
            <a:ext cx="9955306" cy="1035424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8" name="Sisällön paikkamerkki 2">
            <a:extLst>
              <a:ext uri="{FF2B5EF4-FFF2-40B4-BE49-F238E27FC236}">
                <a16:creationId xmlns:a16="http://schemas.microsoft.com/office/drawing/2014/main" id="{D18159AF-F470-A740-9836-19624726A5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0588" y="2231723"/>
            <a:ext cx="4706470" cy="3756492"/>
          </a:xfrm>
        </p:spPr>
        <p:txBody>
          <a:bodyPr/>
          <a:lstStyle>
            <a:lvl1pPr>
              <a:lnSpc>
                <a:spcPct val="110000"/>
              </a:lnSpc>
              <a:defRPr/>
            </a:lvl1pPr>
            <a:lvl2pPr>
              <a:lnSpc>
                <a:spcPct val="110000"/>
              </a:lnSpc>
              <a:defRPr/>
            </a:lvl2pPr>
            <a:lvl3pPr>
              <a:lnSpc>
                <a:spcPct val="110000"/>
              </a:lnSpc>
              <a:defRPr/>
            </a:lvl3pPr>
            <a:lvl4pPr>
              <a:lnSpc>
                <a:spcPct val="110000"/>
              </a:lnSpc>
              <a:defRPr/>
            </a:lvl4pPr>
            <a:lvl5pPr>
              <a:lnSpc>
                <a:spcPct val="110000"/>
              </a:lnSpc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9" name="Sisällön paikkamerkki 2">
            <a:extLst>
              <a:ext uri="{FF2B5EF4-FFF2-40B4-BE49-F238E27FC236}">
                <a16:creationId xmlns:a16="http://schemas.microsoft.com/office/drawing/2014/main" id="{316BF141-BCF1-B74F-8E8D-ECB5EC021E32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69424" y="2231723"/>
            <a:ext cx="4706470" cy="3756492"/>
          </a:xfrm>
        </p:spPr>
        <p:txBody>
          <a:bodyPr/>
          <a:lstStyle>
            <a:lvl1pPr>
              <a:lnSpc>
                <a:spcPct val="110000"/>
              </a:lnSpc>
              <a:defRPr/>
            </a:lvl1pPr>
            <a:lvl2pPr>
              <a:lnSpc>
                <a:spcPct val="110000"/>
              </a:lnSpc>
              <a:defRPr/>
            </a:lvl2pPr>
            <a:lvl3pPr>
              <a:lnSpc>
                <a:spcPct val="110000"/>
              </a:lnSpc>
              <a:defRPr/>
            </a:lvl3pPr>
            <a:lvl4pPr>
              <a:lnSpc>
                <a:spcPct val="110000"/>
              </a:lnSpc>
              <a:defRPr/>
            </a:lvl4pPr>
            <a:lvl5pPr>
              <a:lnSpc>
                <a:spcPct val="110000"/>
              </a:lnSpc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16219231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 sisältökohdett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5">
            <a:extLst>
              <a:ext uri="{FF2B5EF4-FFF2-40B4-BE49-F238E27FC236}">
                <a16:creationId xmlns:a16="http://schemas.microsoft.com/office/drawing/2014/main" id="{233C8056-C305-2844-AAE8-E7199A3222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0394" y="6553200"/>
            <a:ext cx="10972800" cy="304800"/>
          </a:xfrm>
          <a:custGeom>
            <a:avLst/>
            <a:gdLst/>
            <a:ahLst/>
            <a:cxnLst/>
            <a:rect l="l" t="t" r="r" b="b"/>
            <a:pathLst>
              <a:path w="14630400" h="406400">
                <a:moveTo>
                  <a:pt x="14630400" y="0"/>
                </a:moveTo>
                <a:lnTo>
                  <a:pt x="0" y="0"/>
                </a:lnTo>
                <a:lnTo>
                  <a:pt x="0" y="406400"/>
                </a:lnTo>
                <a:lnTo>
                  <a:pt x="14630400" y="406400"/>
                </a:lnTo>
                <a:lnTo>
                  <a:pt x="14630400" y="0"/>
                </a:lnTo>
                <a:close/>
              </a:path>
            </a:pathLst>
          </a:custGeom>
          <a:solidFill>
            <a:srgbClr val="63B4EC"/>
          </a:solidFill>
        </p:spPr>
        <p:txBody>
          <a:bodyPr wrap="square" lIns="0" tIns="0" rIns="0" bIns="0" rtlCol="0"/>
          <a:lstStyle/>
          <a:p>
            <a:endParaRPr sz="1013"/>
          </a:p>
        </p:txBody>
      </p:sp>
      <p:sp>
        <p:nvSpPr>
          <p:cNvPr id="10" name="Suorakulmio 8">
            <a:extLst>
              <a:ext uri="{FF2B5EF4-FFF2-40B4-BE49-F238E27FC236}">
                <a16:creationId xmlns:a16="http://schemas.microsoft.com/office/drawing/2014/main" id="{68532295-6608-BB46-96CF-E419CAA9D0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6553199"/>
            <a:ext cx="605912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2" name="Suorakulmio 9">
            <a:extLst>
              <a:ext uri="{FF2B5EF4-FFF2-40B4-BE49-F238E27FC236}">
                <a16:creationId xmlns:a16="http://schemas.microsoft.com/office/drawing/2014/main" id="{034508D2-63AA-5C4E-BF52-B7259F2D52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581606" y="6553199"/>
            <a:ext cx="614877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00177F-D1AE-4D79-BFFE-C2705DAEA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17.9.2021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D388A3-F45C-4855-8B64-52B1BF9A5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03292" y="6578054"/>
            <a:ext cx="4392708" cy="226545"/>
          </a:xfrm>
        </p:spPr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221093-58DE-4EB6-89DB-B88D32F62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26548-A701-4132-A0A2-A9B09A70FF4B}" type="slidenum">
              <a:rPr lang="fi-FI" smtClean="0"/>
              <a:t>‹#›</a:t>
            </a:fld>
            <a:endParaRPr lang="fi-FI"/>
          </a:p>
        </p:txBody>
      </p:sp>
      <p:sp>
        <p:nvSpPr>
          <p:cNvPr id="14" name="Otsikko 1">
            <a:extLst>
              <a:ext uri="{FF2B5EF4-FFF2-40B4-BE49-F238E27FC236}">
                <a16:creationId xmlns:a16="http://schemas.microsoft.com/office/drawing/2014/main" id="{A8CB4593-5AD0-8742-8B23-BA36734D26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874" y="960796"/>
            <a:ext cx="9955306" cy="1035424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5" name="Sisällön paikkamerkki 2">
            <a:extLst>
              <a:ext uri="{FF2B5EF4-FFF2-40B4-BE49-F238E27FC236}">
                <a16:creationId xmlns:a16="http://schemas.microsoft.com/office/drawing/2014/main" id="{09EB5E27-E9E8-EF4F-A456-9462367B63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0588" y="2231723"/>
            <a:ext cx="4706470" cy="3756492"/>
          </a:xfrm>
        </p:spPr>
        <p:txBody>
          <a:bodyPr/>
          <a:lstStyle>
            <a:lvl1pPr>
              <a:lnSpc>
                <a:spcPct val="110000"/>
              </a:lnSpc>
              <a:defRPr/>
            </a:lvl1pPr>
            <a:lvl2pPr>
              <a:lnSpc>
                <a:spcPct val="110000"/>
              </a:lnSpc>
              <a:defRPr/>
            </a:lvl2pPr>
            <a:lvl3pPr>
              <a:lnSpc>
                <a:spcPct val="110000"/>
              </a:lnSpc>
              <a:defRPr/>
            </a:lvl3pPr>
            <a:lvl4pPr>
              <a:lnSpc>
                <a:spcPct val="110000"/>
              </a:lnSpc>
              <a:defRPr/>
            </a:lvl4pPr>
            <a:lvl5pPr>
              <a:lnSpc>
                <a:spcPct val="110000"/>
              </a:lnSpc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6" name="Sisällön paikkamerkki 2">
            <a:extLst>
              <a:ext uri="{FF2B5EF4-FFF2-40B4-BE49-F238E27FC236}">
                <a16:creationId xmlns:a16="http://schemas.microsoft.com/office/drawing/2014/main" id="{76DBBFC3-8234-1E45-AC9E-9625D6A99100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69424" y="2231723"/>
            <a:ext cx="4706470" cy="3756492"/>
          </a:xfrm>
        </p:spPr>
        <p:txBody>
          <a:bodyPr/>
          <a:lstStyle>
            <a:lvl1pPr>
              <a:lnSpc>
                <a:spcPct val="110000"/>
              </a:lnSpc>
              <a:defRPr/>
            </a:lvl1pPr>
            <a:lvl2pPr>
              <a:lnSpc>
                <a:spcPct val="110000"/>
              </a:lnSpc>
              <a:defRPr/>
            </a:lvl2pPr>
            <a:lvl3pPr>
              <a:lnSpc>
                <a:spcPct val="110000"/>
              </a:lnSpc>
              <a:defRPr/>
            </a:lvl3pPr>
            <a:lvl4pPr>
              <a:lnSpc>
                <a:spcPct val="110000"/>
              </a:lnSpc>
              <a:defRPr/>
            </a:lvl4pPr>
            <a:lvl5pPr>
              <a:lnSpc>
                <a:spcPct val="110000"/>
              </a:lnSpc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5145354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kuv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orakulmio 16">
            <a:extLst>
              <a:ext uri="{FF2B5EF4-FFF2-40B4-BE49-F238E27FC236}">
                <a16:creationId xmlns:a16="http://schemas.microsoft.com/office/drawing/2014/main" id="{DEEE1D7F-894E-124B-B077-6FE24999BD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49505" y="1"/>
            <a:ext cx="11887199" cy="3429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3" name="Suorakulmio 8">
            <a:extLst>
              <a:ext uri="{FF2B5EF4-FFF2-40B4-BE49-F238E27FC236}">
                <a16:creationId xmlns:a16="http://schemas.microsoft.com/office/drawing/2014/main" id="{4DA83499-9696-9A40-8170-8D25437C8B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"/>
            <a:ext cx="149505" cy="34290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6" name="Suorakulmio 9">
            <a:extLst>
              <a:ext uri="{FF2B5EF4-FFF2-40B4-BE49-F238E27FC236}">
                <a16:creationId xmlns:a16="http://schemas.microsoft.com/office/drawing/2014/main" id="{82D80527-0907-8D45-81D6-76ABC1C918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036703" y="1"/>
            <a:ext cx="159779" cy="34290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8" name="Kuvan paikkamerkki 2">
            <a:extLst>
              <a:ext uri="{FF2B5EF4-FFF2-40B4-BE49-F238E27FC236}">
                <a16:creationId xmlns:a16="http://schemas.microsoft.com/office/drawing/2014/main" id="{EBB92383-DCA4-7743-8F7F-65DE95953D37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98215" y="152401"/>
            <a:ext cx="11593467" cy="3124200"/>
          </a:xfrm>
          <a:noFill/>
        </p:spPr>
        <p:txBody>
          <a:bodyPr anchor="ctr" anchorCtr="0"/>
          <a:lstStyle>
            <a:lvl1pPr marL="0" indent="0" algn="ctr">
              <a:buNone/>
              <a:defRPr sz="2000" b="0" i="1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19" name="Otsikko 1">
            <a:extLst>
              <a:ext uri="{FF2B5EF4-FFF2-40B4-BE49-F238E27FC236}">
                <a16:creationId xmlns:a16="http://schemas.microsoft.com/office/drawing/2014/main" id="{63B0F1EA-0BC8-0B4A-B4B3-3780683E0F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1896" y="3534791"/>
            <a:ext cx="7876032" cy="1571773"/>
          </a:xfrm>
        </p:spPr>
        <p:txBody>
          <a:bodyPr anchor="b"/>
          <a:lstStyle>
            <a:lvl1pPr algn="l">
              <a:lnSpc>
                <a:spcPct val="90000"/>
              </a:lnSpc>
              <a:defRPr sz="41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20" name="Alaotsikko 2">
            <a:extLst>
              <a:ext uri="{FF2B5EF4-FFF2-40B4-BE49-F238E27FC236}">
                <a16:creationId xmlns:a16="http://schemas.microsoft.com/office/drawing/2014/main" id="{2BB1F1C3-849D-984E-881A-32A7760F46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1896" y="5402514"/>
            <a:ext cx="7876032" cy="768117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grpSp>
        <p:nvGrpSpPr>
          <p:cNvPr id="10" name="Ryhmä 9">
            <a:extLst>
              <a:ext uri="{FF2B5EF4-FFF2-40B4-BE49-F238E27FC236}">
                <a16:creationId xmlns:a16="http://schemas.microsoft.com/office/drawing/2014/main" id="{D6543B10-14A7-420C-A08F-15D633A99466}"/>
              </a:ext>
            </a:extLst>
          </p:cNvPr>
          <p:cNvGrpSpPr/>
          <p:nvPr userDrawn="1"/>
        </p:nvGrpSpPr>
        <p:grpSpPr>
          <a:xfrm>
            <a:off x="9750175" y="4619160"/>
            <a:ext cx="2308261" cy="2081607"/>
            <a:chOff x="9750175" y="4495335"/>
            <a:chExt cx="2308261" cy="2081607"/>
          </a:xfrm>
        </p:grpSpPr>
        <p:sp>
          <p:nvSpPr>
            <p:cNvPr id="12" name="Suorakulmio 11">
              <a:extLst>
                <a:ext uri="{FF2B5EF4-FFF2-40B4-BE49-F238E27FC236}">
                  <a16:creationId xmlns:a16="http://schemas.microsoft.com/office/drawing/2014/main" id="{5F130893-5B56-4C2D-97FC-90BB625963AB}"/>
                </a:ext>
              </a:extLst>
            </p:cNvPr>
            <p:cNvSpPr/>
            <p:nvPr userDrawn="1"/>
          </p:nvSpPr>
          <p:spPr>
            <a:xfrm>
              <a:off x="9750175" y="5281222"/>
              <a:ext cx="2308261" cy="12957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300"/>
                </a:spcBef>
              </a:pPr>
              <a:r>
                <a:rPr lang="fi-FI" sz="800" b="1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Länsi-Uudenmaan hyvinvointialue</a:t>
              </a:r>
            </a:p>
            <a:p>
              <a:pPr algn="ctr">
                <a:spcBef>
                  <a:spcPts val="300"/>
                </a:spcBef>
              </a:pPr>
              <a:r>
                <a:rPr lang="fi-FI" sz="800" b="1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Västra Nylands välfärdsområde</a:t>
              </a:r>
            </a:p>
          </p:txBody>
        </p:sp>
        <p:pic>
          <p:nvPicPr>
            <p:cNvPr id="14" name="Sisällön paikkamerkki 6" descr="Länsi-Uudenmaan kartta. Kartan över Västra Nyland.">
              <a:extLst>
                <a:ext uri="{FF2B5EF4-FFF2-40B4-BE49-F238E27FC236}">
                  <a16:creationId xmlns:a16="http://schemas.microsoft.com/office/drawing/2014/main" id="{2EF6BF18-5B26-41FF-8C5D-0332CAC759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14562" y="4495335"/>
              <a:ext cx="1828799" cy="14525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018923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uorakulmio 11">
            <a:extLst>
              <a:ext uri="{FF2B5EF4-FFF2-40B4-BE49-F238E27FC236}">
                <a16:creationId xmlns:a16="http://schemas.microsoft.com/office/drawing/2014/main" id="{B3C96F14-98C4-FA48-8B2F-307FC76F2D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248400" y="0"/>
            <a:ext cx="579199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6" name="object 4">
            <a:extLst>
              <a:ext uri="{FF2B5EF4-FFF2-40B4-BE49-F238E27FC236}">
                <a16:creationId xmlns:a16="http://schemas.microsoft.com/office/drawing/2014/main" id="{9919BD07-6FA5-8B4A-ADED-81C7F890A2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96794" y="0"/>
            <a:ext cx="152400" cy="6858000"/>
          </a:xfrm>
          <a:custGeom>
            <a:avLst/>
            <a:gdLst/>
            <a:ahLst/>
            <a:cxnLst/>
            <a:rect l="l" t="t" r="r" b="b"/>
            <a:pathLst>
              <a:path w="203200" h="9144000">
                <a:moveTo>
                  <a:pt x="203200" y="0"/>
                </a:moveTo>
                <a:lnTo>
                  <a:pt x="0" y="0"/>
                </a:lnTo>
                <a:lnTo>
                  <a:pt x="0" y="9144000"/>
                </a:lnTo>
                <a:lnTo>
                  <a:pt x="203200" y="9144000"/>
                </a:lnTo>
                <a:lnTo>
                  <a:pt x="203200" y="0"/>
                </a:lnTo>
                <a:close/>
              </a:path>
            </a:pathLst>
          </a:custGeom>
          <a:solidFill>
            <a:srgbClr val="FBF77C"/>
          </a:solidFill>
        </p:spPr>
        <p:txBody>
          <a:bodyPr wrap="square" lIns="0" tIns="0" rIns="0" bIns="0" rtlCol="0"/>
          <a:lstStyle/>
          <a:p>
            <a:endParaRPr sz="1013"/>
          </a:p>
        </p:txBody>
      </p:sp>
      <p:sp>
        <p:nvSpPr>
          <p:cNvPr id="18" name="object 6">
            <a:extLst>
              <a:ext uri="{FF2B5EF4-FFF2-40B4-BE49-F238E27FC236}">
                <a16:creationId xmlns:a16="http://schemas.microsoft.com/office/drawing/2014/main" id="{6503800B-7F25-8148-9478-003E8902E8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040394" y="0"/>
            <a:ext cx="152400" cy="6858000"/>
          </a:xfrm>
          <a:custGeom>
            <a:avLst/>
            <a:gdLst/>
            <a:ahLst/>
            <a:cxnLst/>
            <a:rect l="l" t="t" r="r" b="b"/>
            <a:pathLst>
              <a:path w="203200" h="9144000">
                <a:moveTo>
                  <a:pt x="203200" y="0"/>
                </a:moveTo>
                <a:lnTo>
                  <a:pt x="0" y="0"/>
                </a:lnTo>
                <a:lnTo>
                  <a:pt x="0" y="9144000"/>
                </a:lnTo>
                <a:lnTo>
                  <a:pt x="203200" y="9144000"/>
                </a:lnTo>
                <a:lnTo>
                  <a:pt x="203200" y="0"/>
                </a:lnTo>
                <a:close/>
              </a:path>
            </a:pathLst>
          </a:custGeom>
          <a:solidFill>
            <a:srgbClr val="FBF77C"/>
          </a:solidFill>
        </p:spPr>
        <p:txBody>
          <a:bodyPr wrap="square" lIns="0" tIns="0" rIns="0" bIns="0" rtlCol="0"/>
          <a:lstStyle/>
          <a:p>
            <a:endParaRPr sz="1013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DA7EB6BE-E09D-4391-BB19-9AB34E85D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8767" y="972671"/>
            <a:ext cx="4975412" cy="1035424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A7A06A4-1BF6-41E8-89FB-D111961A8A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8767" y="2232561"/>
            <a:ext cx="4975412" cy="3953366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00177F-D1AE-4D79-BFFE-C2705DAEA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17.9.2021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D388A3-F45C-4855-8B64-52B1BF9A5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03292" y="6578054"/>
            <a:ext cx="4325472" cy="279946"/>
          </a:xfrm>
        </p:spPr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221093-58DE-4EB6-89DB-B88D32F62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26548-A701-4132-A0A2-A9B09A70FF4B}" type="slidenum">
              <a:rPr lang="fi-FI" smtClean="0"/>
              <a:t>‹#›</a:t>
            </a:fld>
            <a:endParaRPr lang="fi-FI"/>
          </a:p>
        </p:txBody>
      </p:sp>
      <p:sp>
        <p:nvSpPr>
          <p:cNvPr id="20" name="Kuvan paikkamerkki 2">
            <a:extLst>
              <a:ext uri="{FF2B5EF4-FFF2-40B4-BE49-F238E27FC236}">
                <a16:creationId xmlns:a16="http://schemas.microsoft.com/office/drawing/2014/main" id="{1574E7BA-A513-284B-B53F-EA5081479A5E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6401594" y="152400"/>
            <a:ext cx="5486400" cy="6552000"/>
          </a:xfrm>
          <a:noFill/>
        </p:spPr>
        <p:txBody>
          <a:bodyPr anchor="ctr" anchorCtr="0"/>
          <a:lstStyle>
            <a:lvl1pPr marL="0" indent="0" algn="ctr">
              <a:buNone/>
              <a:defRPr sz="2000" b="0" i="1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</a:p>
        </p:txBody>
      </p:sp>
    </p:spTree>
    <p:extLst>
      <p:ext uri="{BB962C8B-B14F-4D97-AF65-F5344CB8AC3E}">
        <p14:creationId xmlns:p14="http://schemas.microsoft.com/office/powerpoint/2010/main" val="11166376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tekstillinen kuv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A7EB6BE-E09D-4391-BB19-9AB34E85D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0013" y="972671"/>
            <a:ext cx="4501387" cy="1035424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A7A06A4-1BF6-41E8-89FB-D111961A8A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00013" y="2244080"/>
            <a:ext cx="4975412" cy="3756492"/>
          </a:xfrm>
        </p:spPr>
        <p:txBody>
          <a:bodyPr/>
          <a:lstStyle>
            <a:lvl1pPr>
              <a:lnSpc>
                <a:spcPct val="110000"/>
              </a:lnSpc>
              <a:defRPr/>
            </a:lvl1pPr>
            <a:lvl2pPr>
              <a:lnSpc>
                <a:spcPct val="110000"/>
              </a:lnSpc>
              <a:defRPr/>
            </a:lvl2pPr>
            <a:lvl3pPr>
              <a:lnSpc>
                <a:spcPct val="110000"/>
              </a:lnSpc>
              <a:defRPr/>
            </a:lvl3pPr>
            <a:lvl4pPr>
              <a:lnSpc>
                <a:spcPct val="110000"/>
              </a:lnSpc>
              <a:defRPr/>
            </a:lvl4pPr>
            <a:lvl5pPr>
              <a:lnSpc>
                <a:spcPct val="110000"/>
              </a:lnSpc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00177F-D1AE-4D79-BFFE-C2705DAEA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17.9.2021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D388A3-F45C-4855-8B64-52B1BF9A5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221093-58DE-4EB6-89DB-B88D32F62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26548-A701-4132-A0A2-A9B09A70FF4B}" type="slidenum">
              <a:rPr lang="fi-FI" smtClean="0"/>
              <a:t>‹#›</a:t>
            </a:fld>
            <a:endParaRPr lang="fi-FI"/>
          </a:p>
        </p:txBody>
      </p:sp>
      <p:sp>
        <p:nvSpPr>
          <p:cNvPr id="11" name="Suorakulmio 11">
            <a:extLst>
              <a:ext uri="{FF2B5EF4-FFF2-40B4-BE49-F238E27FC236}">
                <a16:creationId xmlns:a16="http://schemas.microsoft.com/office/drawing/2014/main" id="{832FD98A-B7A0-2C41-B3A1-AB4182E8B4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51606" y="0"/>
            <a:ext cx="5791994" cy="6858000"/>
          </a:xfrm>
          <a:prstGeom prst="rect">
            <a:avLst/>
          </a:prstGeom>
          <a:solidFill>
            <a:srgbClr val="63B4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3" name="object 4">
            <a:extLst>
              <a:ext uri="{FF2B5EF4-FFF2-40B4-BE49-F238E27FC236}">
                <a16:creationId xmlns:a16="http://schemas.microsoft.com/office/drawing/2014/main" id="{E50AB64A-D866-A345-B622-1EF8F830F4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52400" cy="6858000"/>
          </a:xfrm>
          <a:custGeom>
            <a:avLst/>
            <a:gdLst/>
            <a:ahLst/>
            <a:cxnLst/>
            <a:rect l="l" t="t" r="r" b="b"/>
            <a:pathLst>
              <a:path w="203200" h="9144000">
                <a:moveTo>
                  <a:pt x="203200" y="0"/>
                </a:moveTo>
                <a:lnTo>
                  <a:pt x="0" y="0"/>
                </a:lnTo>
                <a:lnTo>
                  <a:pt x="0" y="9144000"/>
                </a:lnTo>
                <a:lnTo>
                  <a:pt x="203200" y="9144000"/>
                </a:lnTo>
                <a:lnTo>
                  <a:pt x="203200" y="0"/>
                </a:lnTo>
                <a:close/>
              </a:path>
            </a:pathLst>
          </a:custGeom>
          <a:solidFill>
            <a:srgbClr val="FBF77C"/>
          </a:solidFill>
        </p:spPr>
        <p:txBody>
          <a:bodyPr wrap="square" lIns="0" tIns="0" rIns="0" bIns="0" rtlCol="0"/>
          <a:lstStyle/>
          <a:p>
            <a:endParaRPr sz="1013"/>
          </a:p>
        </p:txBody>
      </p:sp>
      <p:sp>
        <p:nvSpPr>
          <p:cNvPr id="14" name="object 6">
            <a:extLst>
              <a:ext uri="{FF2B5EF4-FFF2-40B4-BE49-F238E27FC236}">
                <a16:creationId xmlns:a16="http://schemas.microsoft.com/office/drawing/2014/main" id="{6E1CBA63-99C2-0B42-9465-FD2E364ACF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943600" y="0"/>
            <a:ext cx="152400" cy="6858000"/>
          </a:xfrm>
          <a:custGeom>
            <a:avLst/>
            <a:gdLst/>
            <a:ahLst/>
            <a:cxnLst/>
            <a:rect l="l" t="t" r="r" b="b"/>
            <a:pathLst>
              <a:path w="203200" h="9144000">
                <a:moveTo>
                  <a:pt x="203200" y="0"/>
                </a:moveTo>
                <a:lnTo>
                  <a:pt x="0" y="0"/>
                </a:lnTo>
                <a:lnTo>
                  <a:pt x="0" y="9144000"/>
                </a:lnTo>
                <a:lnTo>
                  <a:pt x="203200" y="9144000"/>
                </a:lnTo>
                <a:lnTo>
                  <a:pt x="203200" y="0"/>
                </a:lnTo>
                <a:close/>
              </a:path>
            </a:pathLst>
          </a:custGeom>
          <a:solidFill>
            <a:srgbClr val="FBF77C"/>
          </a:solidFill>
        </p:spPr>
        <p:txBody>
          <a:bodyPr wrap="square" lIns="0" tIns="0" rIns="0" bIns="0" rtlCol="0"/>
          <a:lstStyle/>
          <a:p>
            <a:endParaRPr sz="1013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91AC06F1-8EA1-2F48-B6E1-D8886B94B18C}"/>
              </a:ext>
            </a:extLst>
          </p:cNvPr>
          <p:cNvSpPr txBox="1">
            <a:spLocks/>
          </p:cNvSpPr>
          <p:nvPr userDrawn="1"/>
        </p:nvSpPr>
        <p:spPr>
          <a:xfrm>
            <a:off x="4517417" y="6494929"/>
            <a:ext cx="900953" cy="226546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fi-FI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CD26548-A701-4132-A0A2-A9B09A70FF4B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6" name="Kuvan paikkamerkki 2">
            <a:extLst>
              <a:ext uri="{FF2B5EF4-FFF2-40B4-BE49-F238E27FC236}">
                <a16:creationId xmlns:a16="http://schemas.microsoft.com/office/drawing/2014/main" id="{95A63CB1-09AA-CD47-B1A7-2E21EC33A7C4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304800" y="152400"/>
            <a:ext cx="5486400" cy="6552000"/>
          </a:xfrm>
          <a:noFill/>
        </p:spPr>
        <p:txBody>
          <a:bodyPr anchor="ctr" anchorCtr="0"/>
          <a:lstStyle>
            <a:lvl1pPr marL="0" indent="0" algn="ctr">
              <a:buNone/>
              <a:defRPr sz="2000" b="0" i="1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</a:p>
        </p:txBody>
      </p:sp>
    </p:spTree>
    <p:extLst>
      <p:ext uri="{BB962C8B-B14F-4D97-AF65-F5344CB8AC3E}">
        <p14:creationId xmlns:p14="http://schemas.microsoft.com/office/powerpoint/2010/main" val="19376575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5">
            <a:extLst>
              <a:ext uri="{FF2B5EF4-FFF2-40B4-BE49-F238E27FC236}">
                <a16:creationId xmlns:a16="http://schemas.microsoft.com/office/drawing/2014/main" id="{BD7B8915-BABF-0B46-A787-0EF702C813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0394" y="6553200"/>
            <a:ext cx="10972800" cy="304800"/>
          </a:xfrm>
          <a:custGeom>
            <a:avLst/>
            <a:gdLst/>
            <a:ahLst/>
            <a:cxnLst/>
            <a:rect l="l" t="t" r="r" b="b"/>
            <a:pathLst>
              <a:path w="14630400" h="406400">
                <a:moveTo>
                  <a:pt x="14630400" y="0"/>
                </a:moveTo>
                <a:lnTo>
                  <a:pt x="0" y="0"/>
                </a:lnTo>
                <a:lnTo>
                  <a:pt x="0" y="406400"/>
                </a:lnTo>
                <a:lnTo>
                  <a:pt x="14630400" y="406400"/>
                </a:lnTo>
                <a:lnTo>
                  <a:pt x="14630400" y="0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0" tIns="0" rIns="0" bIns="0" rtlCol="0"/>
          <a:lstStyle/>
          <a:p>
            <a:endParaRPr sz="1013"/>
          </a:p>
        </p:txBody>
      </p:sp>
      <p:sp>
        <p:nvSpPr>
          <p:cNvPr id="15" name="Suorakulmio 8">
            <a:extLst>
              <a:ext uri="{FF2B5EF4-FFF2-40B4-BE49-F238E27FC236}">
                <a16:creationId xmlns:a16="http://schemas.microsoft.com/office/drawing/2014/main" id="{AED69F81-2EDB-7541-A9D7-4290F3C172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6553199"/>
            <a:ext cx="605912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7" name="Suorakulmio 9">
            <a:extLst>
              <a:ext uri="{FF2B5EF4-FFF2-40B4-BE49-F238E27FC236}">
                <a16:creationId xmlns:a16="http://schemas.microsoft.com/office/drawing/2014/main" id="{D3B42F1C-7D07-0A42-8672-3512365813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581606" y="6553199"/>
            <a:ext cx="614877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00177F-D1AE-4D79-BFFE-C2705DAEA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17.9.2021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D388A3-F45C-4855-8B64-52B1BF9A5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03292" y="6578054"/>
            <a:ext cx="4392708" cy="226546"/>
          </a:xfrm>
        </p:spPr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221093-58DE-4EB6-89DB-B88D32F62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26548-A701-4132-A0A2-A9B09A70FF4B}" type="slidenum">
              <a:rPr lang="fi-FI" smtClean="0"/>
              <a:t>‹#›</a:t>
            </a:fld>
            <a:endParaRPr lang="fi-FI"/>
          </a:p>
        </p:txBody>
      </p:sp>
      <p:sp>
        <p:nvSpPr>
          <p:cNvPr id="19" name="Sisällön paikkamerkki 2">
            <a:extLst>
              <a:ext uri="{FF2B5EF4-FFF2-40B4-BE49-F238E27FC236}">
                <a16:creationId xmlns:a16="http://schemas.microsoft.com/office/drawing/2014/main" id="{BC018C0B-C8B9-1B4B-B3EF-394981D58A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2458" y="2301983"/>
            <a:ext cx="4706470" cy="3967069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20" name="Sisällön paikkamerkki 2">
            <a:extLst>
              <a:ext uri="{FF2B5EF4-FFF2-40B4-BE49-F238E27FC236}">
                <a16:creationId xmlns:a16="http://schemas.microsoft.com/office/drawing/2014/main" id="{3DD578C4-B933-214E-BE95-D0A2A714DA51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749432" y="2301983"/>
            <a:ext cx="4706470" cy="3967069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21" name="Tekstin paikkamerkki 12">
            <a:extLst>
              <a:ext uri="{FF2B5EF4-FFF2-40B4-BE49-F238E27FC236}">
                <a16:creationId xmlns:a16="http://schemas.microsoft.com/office/drawing/2014/main" id="{C0B2F69F-A4DF-AD43-BC22-CD12A86C3B4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30288" y="1333629"/>
            <a:ext cx="4702826" cy="923459"/>
          </a:xfr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2200" b="1"/>
            </a:lvl1pPr>
            <a:lvl2pPr marL="358775" indent="0">
              <a:buNone/>
              <a:defRPr/>
            </a:lvl2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22" name="Tekstin paikkamerkki 12">
            <a:extLst>
              <a:ext uri="{FF2B5EF4-FFF2-40B4-BE49-F238E27FC236}">
                <a16:creationId xmlns:a16="http://schemas.microsoft.com/office/drawing/2014/main" id="{DE5F8F09-FCCA-BF44-B351-38E41AD0110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748408" y="1333629"/>
            <a:ext cx="4702826" cy="923459"/>
          </a:xfr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2200" b="1"/>
            </a:lvl1pPr>
            <a:lvl2pPr marL="358775" indent="0">
              <a:buNone/>
              <a:defRPr/>
            </a:lvl2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23" name="bg object 16">
            <a:extLst>
              <a:ext uri="{FF2B5EF4-FFF2-40B4-BE49-F238E27FC236}">
                <a16:creationId xmlns:a16="http://schemas.microsoft.com/office/drawing/2014/main" id="{F269BDAA-E4AC-E04B-A3D5-487F5FE6A7F2}"/>
              </a:ext>
            </a:extLst>
          </p:cNvPr>
          <p:cNvSpPr/>
          <p:nvPr userDrawn="1"/>
        </p:nvSpPr>
        <p:spPr>
          <a:xfrm>
            <a:off x="6096794" y="342900"/>
            <a:ext cx="0" cy="5810250"/>
          </a:xfrm>
          <a:custGeom>
            <a:avLst/>
            <a:gdLst/>
            <a:ahLst/>
            <a:cxnLst/>
            <a:rect l="l" t="t" r="r" b="b"/>
            <a:pathLst>
              <a:path h="7747000">
                <a:moveTo>
                  <a:pt x="0" y="0"/>
                </a:moveTo>
                <a:lnTo>
                  <a:pt x="0" y="7747000"/>
                </a:lnTo>
              </a:path>
            </a:pathLst>
          </a:custGeom>
          <a:ln w="254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sz="1013"/>
          </a:p>
        </p:txBody>
      </p:sp>
    </p:spTree>
    <p:extLst>
      <p:ext uri="{BB962C8B-B14F-4D97-AF65-F5344CB8AC3E}">
        <p14:creationId xmlns:p14="http://schemas.microsoft.com/office/powerpoint/2010/main" val="21627039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ailu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5">
            <a:extLst>
              <a:ext uri="{FF2B5EF4-FFF2-40B4-BE49-F238E27FC236}">
                <a16:creationId xmlns:a16="http://schemas.microsoft.com/office/drawing/2014/main" id="{BD7B8915-BABF-0B46-A787-0EF702C813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0394" y="6553200"/>
            <a:ext cx="10972800" cy="304800"/>
          </a:xfrm>
          <a:custGeom>
            <a:avLst/>
            <a:gdLst/>
            <a:ahLst/>
            <a:cxnLst/>
            <a:rect l="l" t="t" r="r" b="b"/>
            <a:pathLst>
              <a:path w="14630400" h="406400">
                <a:moveTo>
                  <a:pt x="14630400" y="0"/>
                </a:moveTo>
                <a:lnTo>
                  <a:pt x="0" y="0"/>
                </a:lnTo>
                <a:lnTo>
                  <a:pt x="0" y="406400"/>
                </a:lnTo>
                <a:lnTo>
                  <a:pt x="14630400" y="406400"/>
                </a:lnTo>
                <a:lnTo>
                  <a:pt x="1463040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endParaRPr sz="1013"/>
          </a:p>
        </p:txBody>
      </p:sp>
      <p:sp>
        <p:nvSpPr>
          <p:cNvPr id="15" name="Suorakulmio 8">
            <a:extLst>
              <a:ext uri="{FF2B5EF4-FFF2-40B4-BE49-F238E27FC236}">
                <a16:creationId xmlns:a16="http://schemas.microsoft.com/office/drawing/2014/main" id="{AED69F81-2EDB-7541-A9D7-4290F3C172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6553199"/>
            <a:ext cx="605912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7" name="Suorakulmio 9">
            <a:extLst>
              <a:ext uri="{FF2B5EF4-FFF2-40B4-BE49-F238E27FC236}">
                <a16:creationId xmlns:a16="http://schemas.microsoft.com/office/drawing/2014/main" id="{D3B42F1C-7D07-0A42-8672-3512365813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581606" y="6553199"/>
            <a:ext cx="614877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00177F-D1AE-4D79-BFFE-C2705DAEA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17.9.2021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D388A3-F45C-4855-8B64-52B1BF9A5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03291" y="6578054"/>
            <a:ext cx="4459383" cy="226546"/>
          </a:xfrm>
        </p:spPr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221093-58DE-4EB6-89DB-B88D32F62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26548-A701-4132-A0A2-A9B09A70FF4B}" type="slidenum">
              <a:rPr lang="fi-FI" smtClean="0"/>
              <a:t>‹#›</a:t>
            </a:fld>
            <a:endParaRPr lang="fi-FI"/>
          </a:p>
        </p:txBody>
      </p:sp>
      <p:sp>
        <p:nvSpPr>
          <p:cNvPr id="23" name="bg object 16">
            <a:extLst>
              <a:ext uri="{FF2B5EF4-FFF2-40B4-BE49-F238E27FC236}">
                <a16:creationId xmlns:a16="http://schemas.microsoft.com/office/drawing/2014/main" id="{938DCC1E-DF1A-7147-B427-7B5A587B30BB}"/>
              </a:ext>
            </a:extLst>
          </p:cNvPr>
          <p:cNvSpPr/>
          <p:nvPr userDrawn="1"/>
        </p:nvSpPr>
        <p:spPr>
          <a:xfrm>
            <a:off x="6096794" y="342900"/>
            <a:ext cx="0" cy="5810250"/>
          </a:xfrm>
          <a:custGeom>
            <a:avLst/>
            <a:gdLst/>
            <a:ahLst/>
            <a:cxnLst/>
            <a:rect l="l" t="t" r="r" b="b"/>
            <a:pathLst>
              <a:path h="7747000">
                <a:moveTo>
                  <a:pt x="0" y="0"/>
                </a:moveTo>
                <a:lnTo>
                  <a:pt x="0" y="7747000"/>
                </a:lnTo>
              </a:path>
            </a:pathLst>
          </a:custGeom>
          <a:ln w="254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sz="1013"/>
          </a:p>
        </p:txBody>
      </p:sp>
      <p:sp>
        <p:nvSpPr>
          <p:cNvPr id="24" name="Sisällön paikkamerkki 2">
            <a:extLst>
              <a:ext uri="{FF2B5EF4-FFF2-40B4-BE49-F238E27FC236}">
                <a16:creationId xmlns:a16="http://schemas.microsoft.com/office/drawing/2014/main" id="{6E4DD20B-BAA0-9C40-AD12-5DBE03ECCA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2458" y="2301983"/>
            <a:ext cx="4706470" cy="3967069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25" name="Sisällön paikkamerkki 2">
            <a:extLst>
              <a:ext uri="{FF2B5EF4-FFF2-40B4-BE49-F238E27FC236}">
                <a16:creationId xmlns:a16="http://schemas.microsoft.com/office/drawing/2014/main" id="{5447C2D6-F397-6343-8353-3804A5E3717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749432" y="2301983"/>
            <a:ext cx="4706470" cy="3967069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26" name="Tekstin paikkamerkki 12">
            <a:extLst>
              <a:ext uri="{FF2B5EF4-FFF2-40B4-BE49-F238E27FC236}">
                <a16:creationId xmlns:a16="http://schemas.microsoft.com/office/drawing/2014/main" id="{9A58B1BD-811F-F549-B3A2-AEC66B5B4F9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30288" y="1333629"/>
            <a:ext cx="4702826" cy="923459"/>
          </a:xfr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2200" b="1"/>
            </a:lvl1pPr>
            <a:lvl2pPr marL="358775" indent="0">
              <a:buNone/>
              <a:defRPr/>
            </a:lvl2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27" name="Tekstin paikkamerkki 12">
            <a:extLst>
              <a:ext uri="{FF2B5EF4-FFF2-40B4-BE49-F238E27FC236}">
                <a16:creationId xmlns:a16="http://schemas.microsoft.com/office/drawing/2014/main" id="{30B6ECF4-4A14-D640-B557-9C58C2630E9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748408" y="1333629"/>
            <a:ext cx="4702826" cy="923459"/>
          </a:xfr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2200" b="1"/>
            </a:lvl1pPr>
            <a:lvl2pPr marL="358775" indent="0">
              <a:buNone/>
              <a:defRPr/>
            </a:lvl2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32808777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ailu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5">
            <a:extLst>
              <a:ext uri="{FF2B5EF4-FFF2-40B4-BE49-F238E27FC236}">
                <a16:creationId xmlns:a16="http://schemas.microsoft.com/office/drawing/2014/main" id="{BD7B8915-BABF-0B46-A787-0EF702C813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0394" y="6553200"/>
            <a:ext cx="10972800" cy="304800"/>
          </a:xfrm>
          <a:custGeom>
            <a:avLst/>
            <a:gdLst/>
            <a:ahLst/>
            <a:cxnLst/>
            <a:rect l="l" t="t" r="r" b="b"/>
            <a:pathLst>
              <a:path w="14630400" h="406400">
                <a:moveTo>
                  <a:pt x="14630400" y="0"/>
                </a:moveTo>
                <a:lnTo>
                  <a:pt x="0" y="0"/>
                </a:lnTo>
                <a:lnTo>
                  <a:pt x="0" y="406400"/>
                </a:lnTo>
                <a:lnTo>
                  <a:pt x="14630400" y="406400"/>
                </a:lnTo>
                <a:lnTo>
                  <a:pt x="14630400" y="0"/>
                </a:lnTo>
                <a:close/>
              </a:path>
            </a:pathLst>
          </a:custGeom>
          <a:solidFill>
            <a:srgbClr val="63B4EC"/>
          </a:solidFill>
        </p:spPr>
        <p:txBody>
          <a:bodyPr wrap="square" lIns="0" tIns="0" rIns="0" bIns="0" rtlCol="0"/>
          <a:lstStyle/>
          <a:p>
            <a:endParaRPr sz="1013"/>
          </a:p>
        </p:txBody>
      </p:sp>
      <p:sp>
        <p:nvSpPr>
          <p:cNvPr id="15" name="Suorakulmio 8">
            <a:extLst>
              <a:ext uri="{FF2B5EF4-FFF2-40B4-BE49-F238E27FC236}">
                <a16:creationId xmlns:a16="http://schemas.microsoft.com/office/drawing/2014/main" id="{AED69F81-2EDB-7541-A9D7-4290F3C172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6553199"/>
            <a:ext cx="605912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7" name="Suorakulmio 9">
            <a:extLst>
              <a:ext uri="{FF2B5EF4-FFF2-40B4-BE49-F238E27FC236}">
                <a16:creationId xmlns:a16="http://schemas.microsoft.com/office/drawing/2014/main" id="{D3B42F1C-7D07-0A42-8672-3512365813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581606" y="6553199"/>
            <a:ext cx="614877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00177F-D1AE-4D79-BFFE-C2705DAEA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17.9.2021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D388A3-F45C-4855-8B64-52B1BF9A5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03292" y="6578054"/>
            <a:ext cx="4468908" cy="279946"/>
          </a:xfrm>
        </p:spPr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221093-58DE-4EB6-89DB-B88D32F62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26548-A701-4132-A0A2-A9B09A70FF4B}" type="slidenum">
              <a:rPr lang="fi-FI" smtClean="0"/>
              <a:t>‹#›</a:t>
            </a:fld>
            <a:endParaRPr lang="fi-FI"/>
          </a:p>
        </p:txBody>
      </p:sp>
      <p:sp>
        <p:nvSpPr>
          <p:cNvPr id="21" name="bg object 16">
            <a:extLst>
              <a:ext uri="{FF2B5EF4-FFF2-40B4-BE49-F238E27FC236}">
                <a16:creationId xmlns:a16="http://schemas.microsoft.com/office/drawing/2014/main" id="{9B95820B-1EBC-1B4D-A835-A97C2C6EEE59}"/>
              </a:ext>
            </a:extLst>
          </p:cNvPr>
          <p:cNvSpPr/>
          <p:nvPr userDrawn="1"/>
        </p:nvSpPr>
        <p:spPr>
          <a:xfrm>
            <a:off x="6096794" y="342900"/>
            <a:ext cx="0" cy="5810250"/>
          </a:xfrm>
          <a:custGeom>
            <a:avLst/>
            <a:gdLst/>
            <a:ahLst/>
            <a:cxnLst/>
            <a:rect l="l" t="t" r="r" b="b"/>
            <a:pathLst>
              <a:path h="7747000">
                <a:moveTo>
                  <a:pt x="0" y="0"/>
                </a:moveTo>
                <a:lnTo>
                  <a:pt x="0" y="7747000"/>
                </a:lnTo>
              </a:path>
            </a:pathLst>
          </a:custGeom>
          <a:ln w="254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sz="1013"/>
          </a:p>
        </p:txBody>
      </p:sp>
      <p:sp>
        <p:nvSpPr>
          <p:cNvPr id="22" name="Sisällön paikkamerkki 2">
            <a:extLst>
              <a:ext uri="{FF2B5EF4-FFF2-40B4-BE49-F238E27FC236}">
                <a16:creationId xmlns:a16="http://schemas.microsoft.com/office/drawing/2014/main" id="{C8183E1A-911B-2545-AD5C-34620C37C3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2458" y="2301983"/>
            <a:ext cx="4706470" cy="3967069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23" name="Sisällön paikkamerkki 2">
            <a:extLst>
              <a:ext uri="{FF2B5EF4-FFF2-40B4-BE49-F238E27FC236}">
                <a16:creationId xmlns:a16="http://schemas.microsoft.com/office/drawing/2014/main" id="{549E12E4-13BD-6642-BCEE-B302E0548061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749432" y="2301983"/>
            <a:ext cx="4706470" cy="3967069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24" name="Tekstin paikkamerkki 12">
            <a:extLst>
              <a:ext uri="{FF2B5EF4-FFF2-40B4-BE49-F238E27FC236}">
                <a16:creationId xmlns:a16="http://schemas.microsoft.com/office/drawing/2014/main" id="{AB328902-814A-F646-9048-DD83420C10B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30288" y="1333629"/>
            <a:ext cx="4702826" cy="923459"/>
          </a:xfr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2200" b="1"/>
            </a:lvl1pPr>
            <a:lvl2pPr marL="358775" indent="0">
              <a:buNone/>
              <a:defRPr/>
            </a:lvl2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25" name="Tekstin paikkamerkki 12">
            <a:extLst>
              <a:ext uri="{FF2B5EF4-FFF2-40B4-BE49-F238E27FC236}">
                <a16:creationId xmlns:a16="http://schemas.microsoft.com/office/drawing/2014/main" id="{40121E50-354C-334B-B86B-8953BF9B5C6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748408" y="1333629"/>
            <a:ext cx="4702826" cy="923459"/>
          </a:xfr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2200" b="1"/>
            </a:lvl1pPr>
            <a:lvl2pPr marL="358775" indent="0">
              <a:buNone/>
              <a:defRPr/>
            </a:lvl2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28474763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ailu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5">
            <a:extLst>
              <a:ext uri="{FF2B5EF4-FFF2-40B4-BE49-F238E27FC236}">
                <a16:creationId xmlns:a16="http://schemas.microsoft.com/office/drawing/2014/main" id="{BD7B8915-BABF-0B46-A787-0EF702C813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0394" y="6553200"/>
            <a:ext cx="10972800" cy="304800"/>
          </a:xfrm>
          <a:custGeom>
            <a:avLst/>
            <a:gdLst/>
            <a:ahLst/>
            <a:cxnLst/>
            <a:rect l="l" t="t" r="r" b="b"/>
            <a:pathLst>
              <a:path w="14630400" h="406400">
                <a:moveTo>
                  <a:pt x="14630400" y="0"/>
                </a:moveTo>
                <a:lnTo>
                  <a:pt x="0" y="0"/>
                </a:lnTo>
                <a:lnTo>
                  <a:pt x="0" y="406400"/>
                </a:lnTo>
                <a:lnTo>
                  <a:pt x="14630400" y="406400"/>
                </a:lnTo>
                <a:lnTo>
                  <a:pt x="14630400" y="0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0" tIns="0" rIns="0" bIns="0" rtlCol="0"/>
          <a:lstStyle/>
          <a:p>
            <a:endParaRPr sz="1013"/>
          </a:p>
        </p:txBody>
      </p:sp>
      <p:sp>
        <p:nvSpPr>
          <p:cNvPr id="15" name="Suorakulmio 8">
            <a:extLst>
              <a:ext uri="{FF2B5EF4-FFF2-40B4-BE49-F238E27FC236}">
                <a16:creationId xmlns:a16="http://schemas.microsoft.com/office/drawing/2014/main" id="{AED69F81-2EDB-7541-A9D7-4290F3C172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6553199"/>
            <a:ext cx="605912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7" name="Suorakulmio 9">
            <a:extLst>
              <a:ext uri="{FF2B5EF4-FFF2-40B4-BE49-F238E27FC236}">
                <a16:creationId xmlns:a16="http://schemas.microsoft.com/office/drawing/2014/main" id="{D3B42F1C-7D07-0A42-8672-3512365813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581606" y="6553199"/>
            <a:ext cx="614877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A7A06A4-1BF6-41E8-89FB-D111961A8A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0588" y="1940262"/>
            <a:ext cx="4706470" cy="2227977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00177F-D1AE-4D79-BFFE-C2705DAEA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17.9.2021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D388A3-F45C-4855-8B64-52B1BF9A5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03292" y="6578054"/>
            <a:ext cx="4392708" cy="279946"/>
          </a:xfrm>
        </p:spPr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221093-58DE-4EB6-89DB-B88D32F62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26548-A701-4132-A0A2-A9B09A70FF4B}" type="slidenum">
              <a:rPr lang="fi-FI" smtClean="0"/>
              <a:t>‹#›</a:t>
            </a:fld>
            <a:endParaRPr lang="fi-FI"/>
          </a:p>
        </p:txBody>
      </p:sp>
      <p:sp>
        <p:nvSpPr>
          <p:cNvPr id="11" name="Sisällön paikkamerkki 2">
            <a:extLst>
              <a:ext uri="{FF2B5EF4-FFF2-40B4-BE49-F238E27FC236}">
                <a16:creationId xmlns:a16="http://schemas.microsoft.com/office/drawing/2014/main" id="{2D354ACF-D7F6-4E2C-8A78-3A981EE96AC5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69424" y="1940262"/>
            <a:ext cx="4706470" cy="2227977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3" name="Tekstin paikkamerkki 12">
            <a:extLst>
              <a:ext uri="{FF2B5EF4-FFF2-40B4-BE49-F238E27FC236}">
                <a16:creationId xmlns:a16="http://schemas.microsoft.com/office/drawing/2014/main" id="{C0A04983-7A53-46C0-A8DF-CABFC024F6D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20775" y="1013479"/>
            <a:ext cx="4702826" cy="716112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200" b="1"/>
            </a:lvl1pPr>
            <a:lvl2pPr marL="358775" indent="0">
              <a:buNone/>
              <a:defRPr/>
            </a:lvl2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4" name="Tekstin paikkamerkki 12">
            <a:extLst>
              <a:ext uri="{FF2B5EF4-FFF2-40B4-BE49-F238E27FC236}">
                <a16:creationId xmlns:a16="http://schemas.microsoft.com/office/drawing/2014/main" id="{7A8AC242-8722-4EC4-B19A-D485B244A75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68400" y="1013479"/>
            <a:ext cx="4554704" cy="716112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200" b="1"/>
            </a:lvl1pPr>
            <a:lvl2pPr marL="358775" indent="0">
              <a:buNone/>
              <a:defRPr/>
            </a:lvl2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9" name="Sisällön paikkamerkki 2">
            <a:extLst>
              <a:ext uri="{FF2B5EF4-FFF2-40B4-BE49-F238E27FC236}">
                <a16:creationId xmlns:a16="http://schemas.microsoft.com/office/drawing/2014/main" id="{4444E960-96F4-3C43-8264-97C702A39D22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1120587" y="4291576"/>
            <a:ext cx="9950635" cy="1552945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381128123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ailu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5">
            <a:extLst>
              <a:ext uri="{FF2B5EF4-FFF2-40B4-BE49-F238E27FC236}">
                <a16:creationId xmlns:a16="http://schemas.microsoft.com/office/drawing/2014/main" id="{BD7B8915-BABF-0B46-A787-0EF702C813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0394" y="6553200"/>
            <a:ext cx="10972800" cy="304800"/>
          </a:xfrm>
          <a:custGeom>
            <a:avLst/>
            <a:gdLst/>
            <a:ahLst/>
            <a:cxnLst/>
            <a:rect l="l" t="t" r="r" b="b"/>
            <a:pathLst>
              <a:path w="14630400" h="406400">
                <a:moveTo>
                  <a:pt x="14630400" y="0"/>
                </a:moveTo>
                <a:lnTo>
                  <a:pt x="0" y="0"/>
                </a:lnTo>
                <a:lnTo>
                  <a:pt x="0" y="406400"/>
                </a:lnTo>
                <a:lnTo>
                  <a:pt x="14630400" y="406400"/>
                </a:lnTo>
                <a:lnTo>
                  <a:pt x="1463040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endParaRPr sz="1013"/>
          </a:p>
        </p:txBody>
      </p:sp>
      <p:sp>
        <p:nvSpPr>
          <p:cNvPr id="15" name="Suorakulmio 8">
            <a:extLst>
              <a:ext uri="{FF2B5EF4-FFF2-40B4-BE49-F238E27FC236}">
                <a16:creationId xmlns:a16="http://schemas.microsoft.com/office/drawing/2014/main" id="{AED69F81-2EDB-7541-A9D7-4290F3C172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6553199"/>
            <a:ext cx="605912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7" name="Suorakulmio 9">
            <a:extLst>
              <a:ext uri="{FF2B5EF4-FFF2-40B4-BE49-F238E27FC236}">
                <a16:creationId xmlns:a16="http://schemas.microsoft.com/office/drawing/2014/main" id="{D3B42F1C-7D07-0A42-8672-3512365813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581606" y="6553199"/>
            <a:ext cx="614877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A7A06A4-1BF6-41E8-89FB-D111961A8A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0588" y="1940262"/>
            <a:ext cx="4706470" cy="2227977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00177F-D1AE-4D79-BFFE-C2705DAEA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17.9.2021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D388A3-F45C-4855-8B64-52B1BF9A5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03292" y="6578054"/>
            <a:ext cx="4392708" cy="304800"/>
          </a:xfrm>
        </p:spPr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221093-58DE-4EB6-89DB-B88D32F62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26548-A701-4132-A0A2-A9B09A70FF4B}" type="slidenum">
              <a:rPr lang="fi-FI" smtClean="0"/>
              <a:t>‹#›</a:t>
            </a:fld>
            <a:endParaRPr lang="fi-FI"/>
          </a:p>
        </p:txBody>
      </p:sp>
      <p:sp>
        <p:nvSpPr>
          <p:cNvPr id="11" name="Sisällön paikkamerkki 2">
            <a:extLst>
              <a:ext uri="{FF2B5EF4-FFF2-40B4-BE49-F238E27FC236}">
                <a16:creationId xmlns:a16="http://schemas.microsoft.com/office/drawing/2014/main" id="{2D354ACF-D7F6-4E2C-8A78-3A981EE96AC5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69424" y="1940262"/>
            <a:ext cx="4706470" cy="2227977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3" name="Tekstin paikkamerkki 12">
            <a:extLst>
              <a:ext uri="{FF2B5EF4-FFF2-40B4-BE49-F238E27FC236}">
                <a16:creationId xmlns:a16="http://schemas.microsoft.com/office/drawing/2014/main" id="{C0A04983-7A53-46C0-A8DF-CABFC024F6D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20775" y="1013479"/>
            <a:ext cx="4702826" cy="716112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200" b="1"/>
            </a:lvl1pPr>
            <a:lvl2pPr marL="358775" indent="0">
              <a:buNone/>
              <a:defRPr/>
            </a:lvl2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4" name="Tekstin paikkamerkki 12">
            <a:extLst>
              <a:ext uri="{FF2B5EF4-FFF2-40B4-BE49-F238E27FC236}">
                <a16:creationId xmlns:a16="http://schemas.microsoft.com/office/drawing/2014/main" id="{7A8AC242-8722-4EC4-B19A-D485B244A75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68400" y="1013479"/>
            <a:ext cx="4544765" cy="716112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200" b="1"/>
            </a:lvl1pPr>
            <a:lvl2pPr marL="358775" indent="0">
              <a:buNone/>
              <a:defRPr/>
            </a:lvl2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9" name="Sisällön paikkamerkki 2">
            <a:extLst>
              <a:ext uri="{FF2B5EF4-FFF2-40B4-BE49-F238E27FC236}">
                <a16:creationId xmlns:a16="http://schemas.microsoft.com/office/drawing/2014/main" id="{4444E960-96F4-3C43-8264-97C702A39D22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1120587" y="4291576"/>
            <a:ext cx="9950635" cy="1552945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4493871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ailu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5">
            <a:extLst>
              <a:ext uri="{FF2B5EF4-FFF2-40B4-BE49-F238E27FC236}">
                <a16:creationId xmlns:a16="http://schemas.microsoft.com/office/drawing/2014/main" id="{BD7B8915-BABF-0B46-A787-0EF702C813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0394" y="6553200"/>
            <a:ext cx="10972800" cy="304800"/>
          </a:xfrm>
          <a:custGeom>
            <a:avLst/>
            <a:gdLst/>
            <a:ahLst/>
            <a:cxnLst/>
            <a:rect l="l" t="t" r="r" b="b"/>
            <a:pathLst>
              <a:path w="14630400" h="406400">
                <a:moveTo>
                  <a:pt x="14630400" y="0"/>
                </a:moveTo>
                <a:lnTo>
                  <a:pt x="0" y="0"/>
                </a:lnTo>
                <a:lnTo>
                  <a:pt x="0" y="406400"/>
                </a:lnTo>
                <a:lnTo>
                  <a:pt x="14630400" y="406400"/>
                </a:lnTo>
                <a:lnTo>
                  <a:pt x="14630400" y="0"/>
                </a:lnTo>
                <a:close/>
              </a:path>
            </a:pathLst>
          </a:custGeom>
          <a:solidFill>
            <a:srgbClr val="63B4EC"/>
          </a:solidFill>
        </p:spPr>
        <p:txBody>
          <a:bodyPr wrap="square" lIns="0" tIns="0" rIns="0" bIns="0" rtlCol="0"/>
          <a:lstStyle/>
          <a:p>
            <a:endParaRPr sz="1013"/>
          </a:p>
        </p:txBody>
      </p:sp>
      <p:sp>
        <p:nvSpPr>
          <p:cNvPr id="15" name="Suorakulmio 8">
            <a:extLst>
              <a:ext uri="{FF2B5EF4-FFF2-40B4-BE49-F238E27FC236}">
                <a16:creationId xmlns:a16="http://schemas.microsoft.com/office/drawing/2014/main" id="{AED69F81-2EDB-7541-A9D7-4290F3C172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6553199"/>
            <a:ext cx="605912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7" name="Suorakulmio 9">
            <a:extLst>
              <a:ext uri="{FF2B5EF4-FFF2-40B4-BE49-F238E27FC236}">
                <a16:creationId xmlns:a16="http://schemas.microsoft.com/office/drawing/2014/main" id="{D3B42F1C-7D07-0A42-8672-3512365813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581606" y="6553199"/>
            <a:ext cx="614877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A7A06A4-1BF6-41E8-89FB-D111961A8A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0588" y="1940262"/>
            <a:ext cx="4706470" cy="2227977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00177F-D1AE-4D79-BFFE-C2705DAEA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17.9.2021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D388A3-F45C-4855-8B64-52B1BF9A5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03292" y="6578054"/>
            <a:ext cx="4392708" cy="226546"/>
          </a:xfrm>
        </p:spPr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221093-58DE-4EB6-89DB-B88D32F62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26548-A701-4132-A0A2-A9B09A70FF4B}" type="slidenum">
              <a:rPr lang="fi-FI" smtClean="0"/>
              <a:t>‹#›</a:t>
            </a:fld>
            <a:endParaRPr lang="fi-FI"/>
          </a:p>
        </p:txBody>
      </p:sp>
      <p:sp>
        <p:nvSpPr>
          <p:cNvPr id="11" name="Sisällön paikkamerkki 2">
            <a:extLst>
              <a:ext uri="{FF2B5EF4-FFF2-40B4-BE49-F238E27FC236}">
                <a16:creationId xmlns:a16="http://schemas.microsoft.com/office/drawing/2014/main" id="{2D354ACF-D7F6-4E2C-8A78-3A981EE96AC5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69424" y="1940262"/>
            <a:ext cx="4706470" cy="2227977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3" name="Tekstin paikkamerkki 12">
            <a:extLst>
              <a:ext uri="{FF2B5EF4-FFF2-40B4-BE49-F238E27FC236}">
                <a16:creationId xmlns:a16="http://schemas.microsoft.com/office/drawing/2014/main" id="{C0A04983-7A53-46C0-A8DF-CABFC024F6D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20775" y="1013479"/>
            <a:ext cx="4702826" cy="716112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200" b="1"/>
            </a:lvl1pPr>
            <a:lvl2pPr marL="358775" indent="0">
              <a:buNone/>
              <a:defRPr/>
            </a:lvl2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4" name="Tekstin paikkamerkki 12">
            <a:extLst>
              <a:ext uri="{FF2B5EF4-FFF2-40B4-BE49-F238E27FC236}">
                <a16:creationId xmlns:a16="http://schemas.microsoft.com/office/drawing/2014/main" id="{7A8AC242-8722-4EC4-B19A-D485B244A75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68400" y="1013479"/>
            <a:ext cx="4564643" cy="716112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200" b="1"/>
            </a:lvl1pPr>
            <a:lvl2pPr marL="358775" indent="0">
              <a:buNone/>
              <a:defRPr/>
            </a:lvl2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9" name="Sisällön paikkamerkki 2">
            <a:extLst>
              <a:ext uri="{FF2B5EF4-FFF2-40B4-BE49-F238E27FC236}">
                <a16:creationId xmlns:a16="http://schemas.microsoft.com/office/drawing/2014/main" id="{4444E960-96F4-3C43-8264-97C702A39D22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1120587" y="4291576"/>
            <a:ext cx="9950635" cy="1552945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104413134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iitos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orakulmio 16">
            <a:extLst>
              <a:ext uri="{FF2B5EF4-FFF2-40B4-BE49-F238E27FC236}">
                <a16:creationId xmlns:a16="http://schemas.microsoft.com/office/drawing/2014/main" id="{17C34485-59C6-974A-A2D4-13EFFC5382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49505" y="1"/>
            <a:ext cx="11887199" cy="3429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3" name="Suorakulmio 8">
            <a:extLst>
              <a:ext uri="{FF2B5EF4-FFF2-40B4-BE49-F238E27FC236}">
                <a16:creationId xmlns:a16="http://schemas.microsoft.com/office/drawing/2014/main" id="{C49EED9C-ED9D-1E4F-AE3D-5BF75E3CFC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"/>
            <a:ext cx="149505" cy="34290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6" name="Suorakulmio 9">
            <a:extLst>
              <a:ext uri="{FF2B5EF4-FFF2-40B4-BE49-F238E27FC236}">
                <a16:creationId xmlns:a16="http://schemas.microsoft.com/office/drawing/2014/main" id="{C1250628-096E-D74A-BDD2-8CACD424BD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036703" y="1"/>
            <a:ext cx="159779" cy="34290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8" name="Kuvan paikkamerkki 2">
            <a:extLst>
              <a:ext uri="{FF2B5EF4-FFF2-40B4-BE49-F238E27FC236}">
                <a16:creationId xmlns:a16="http://schemas.microsoft.com/office/drawing/2014/main" id="{D4256EEF-DEEA-2C4D-A6DA-EDABA7F6F39F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98215" y="152401"/>
            <a:ext cx="11593467" cy="3124200"/>
          </a:xfrm>
          <a:noFill/>
        </p:spPr>
        <p:txBody>
          <a:bodyPr anchor="ctr" anchorCtr="0"/>
          <a:lstStyle>
            <a:lvl1pPr marL="0" indent="0" algn="ctr">
              <a:buNone/>
              <a:defRPr sz="2000" b="0" i="1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24" name="Tekstin paikkamerkki 3">
            <a:extLst>
              <a:ext uri="{FF2B5EF4-FFF2-40B4-BE49-F238E27FC236}">
                <a16:creationId xmlns:a16="http://schemas.microsoft.com/office/drawing/2014/main" id="{2E072E2F-45B5-1E4F-B182-926E01C09D6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5459" y="4410768"/>
            <a:ext cx="7939143" cy="666842"/>
          </a:xfr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fi-FI"/>
              <a:t>Etunimi Sukunimi, </a:t>
            </a:r>
            <a:r>
              <a:rPr lang="fi-FI" err="1"/>
              <a:t>etunimi.sukunimi@email.fi</a:t>
            </a:r>
            <a:endParaRPr lang="fi-FI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20EEC297-A341-0F4E-AC6D-ECE5B242EBD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66974" y="3592513"/>
            <a:ext cx="7928386" cy="710546"/>
          </a:xfrm>
        </p:spPr>
        <p:txBody>
          <a:bodyPr/>
          <a:lstStyle>
            <a:lvl1pPr marL="0" indent="0">
              <a:buNone/>
              <a:defRPr sz="4100" b="1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7" name="Tekstin paikkamerkki 6">
            <a:extLst>
              <a:ext uri="{FF2B5EF4-FFF2-40B4-BE49-F238E27FC236}">
                <a16:creationId xmlns:a16="http://schemas.microsoft.com/office/drawing/2014/main" id="{C89D09DC-8D62-3C4B-A31D-488543DD552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5000" y="5195944"/>
            <a:ext cx="7970838" cy="978945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00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grpSp>
        <p:nvGrpSpPr>
          <p:cNvPr id="14" name="Ryhmä 13">
            <a:extLst>
              <a:ext uri="{FF2B5EF4-FFF2-40B4-BE49-F238E27FC236}">
                <a16:creationId xmlns:a16="http://schemas.microsoft.com/office/drawing/2014/main" id="{70AAD18B-0A93-4FCD-82BF-280C1706030E}"/>
              </a:ext>
            </a:extLst>
          </p:cNvPr>
          <p:cNvGrpSpPr/>
          <p:nvPr userDrawn="1"/>
        </p:nvGrpSpPr>
        <p:grpSpPr>
          <a:xfrm>
            <a:off x="9750175" y="4600110"/>
            <a:ext cx="2308261" cy="2081607"/>
            <a:chOff x="9750175" y="4495335"/>
            <a:chExt cx="2308261" cy="2081607"/>
          </a:xfrm>
        </p:grpSpPr>
        <p:sp>
          <p:nvSpPr>
            <p:cNvPr id="15" name="Suorakulmio 14">
              <a:extLst>
                <a:ext uri="{FF2B5EF4-FFF2-40B4-BE49-F238E27FC236}">
                  <a16:creationId xmlns:a16="http://schemas.microsoft.com/office/drawing/2014/main" id="{E815B355-C0AB-48AC-A319-70E6EFD26A16}"/>
                </a:ext>
              </a:extLst>
            </p:cNvPr>
            <p:cNvSpPr/>
            <p:nvPr userDrawn="1"/>
          </p:nvSpPr>
          <p:spPr>
            <a:xfrm>
              <a:off x="9750175" y="5281222"/>
              <a:ext cx="2308261" cy="12957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300"/>
                </a:spcBef>
              </a:pPr>
              <a:r>
                <a:rPr lang="fi-FI" sz="800" b="1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Länsi-Uudenmaan hyvinvointialue</a:t>
              </a:r>
            </a:p>
            <a:p>
              <a:pPr algn="ctr">
                <a:spcBef>
                  <a:spcPts val="300"/>
                </a:spcBef>
              </a:pPr>
              <a:r>
                <a:rPr lang="fi-FI" sz="800" b="1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Västra Nylands välfärdsområde</a:t>
              </a:r>
            </a:p>
          </p:txBody>
        </p:sp>
        <p:pic>
          <p:nvPicPr>
            <p:cNvPr id="19" name="Sisällön paikkamerkki 6" descr="Länsi-Uudenmaan kartta. Kartan över Västra Nyland.">
              <a:extLst>
                <a:ext uri="{FF2B5EF4-FFF2-40B4-BE49-F238E27FC236}">
                  <a16:creationId xmlns:a16="http://schemas.microsoft.com/office/drawing/2014/main" id="{3AC7FE1F-F5E5-4173-9CE0-223DB037ACA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14562" y="4495335"/>
              <a:ext cx="1828799" cy="14525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0990242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iitos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orakulmio 16">
            <a:extLst>
              <a:ext uri="{FF2B5EF4-FFF2-40B4-BE49-F238E27FC236}">
                <a16:creationId xmlns:a16="http://schemas.microsoft.com/office/drawing/2014/main" id="{DEEE1D7F-894E-124B-B077-6FE24999BD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49505" y="1"/>
            <a:ext cx="11887199" cy="3429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3" name="Suorakulmio 8">
            <a:extLst>
              <a:ext uri="{FF2B5EF4-FFF2-40B4-BE49-F238E27FC236}">
                <a16:creationId xmlns:a16="http://schemas.microsoft.com/office/drawing/2014/main" id="{4DA83499-9696-9A40-8170-8D25437C8B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"/>
            <a:ext cx="149505" cy="34290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6" name="Suorakulmio 9">
            <a:extLst>
              <a:ext uri="{FF2B5EF4-FFF2-40B4-BE49-F238E27FC236}">
                <a16:creationId xmlns:a16="http://schemas.microsoft.com/office/drawing/2014/main" id="{82D80527-0907-8D45-81D6-76ABC1C918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036703" y="1"/>
            <a:ext cx="159779" cy="34290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8" name="Kuvan paikkamerkki 2">
            <a:extLst>
              <a:ext uri="{FF2B5EF4-FFF2-40B4-BE49-F238E27FC236}">
                <a16:creationId xmlns:a16="http://schemas.microsoft.com/office/drawing/2014/main" id="{EBB92383-DCA4-7743-8F7F-65DE95953D37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98215" y="152401"/>
            <a:ext cx="11593467" cy="3124200"/>
          </a:xfrm>
          <a:noFill/>
        </p:spPr>
        <p:txBody>
          <a:bodyPr anchor="ctr" anchorCtr="0"/>
          <a:lstStyle>
            <a:lvl1pPr marL="0" indent="0" algn="ctr">
              <a:buNone/>
              <a:defRPr sz="2000" b="0" i="1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20" name="Tekstin paikkamerkki 3">
            <a:extLst>
              <a:ext uri="{FF2B5EF4-FFF2-40B4-BE49-F238E27FC236}">
                <a16:creationId xmlns:a16="http://schemas.microsoft.com/office/drawing/2014/main" id="{D63F976B-97C0-F04F-9A7F-D9DA5F5F071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5459" y="4410768"/>
            <a:ext cx="7939143" cy="666842"/>
          </a:xfr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fi-FI"/>
              <a:t>Etunimi Sukunimi, </a:t>
            </a:r>
            <a:r>
              <a:rPr lang="fi-FI" err="1"/>
              <a:t>etunimi.sukunimi@email.fi</a:t>
            </a:r>
            <a:endParaRPr lang="fi-FI"/>
          </a:p>
        </p:txBody>
      </p:sp>
      <p:sp>
        <p:nvSpPr>
          <p:cNvPr id="21" name="Tekstin paikkamerkki 2">
            <a:extLst>
              <a:ext uri="{FF2B5EF4-FFF2-40B4-BE49-F238E27FC236}">
                <a16:creationId xmlns:a16="http://schemas.microsoft.com/office/drawing/2014/main" id="{8A05A545-1EC5-9449-86EB-1D360C5475D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66974" y="3592513"/>
            <a:ext cx="7928386" cy="710546"/>
          </a:xfrm>
        </p:spPr>
        <p:txBody>
          <a:bodyPr/>
          <a:lstStyle>
            <a:lvl1pPr marL="0" indent="0">
              <a:buNone/>
              <a:defRPr sz="4100" b="1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25" name="Tekstin paikkamerkki 6">
            <a:extLst>
              <a:ext uri="{FF2B5EF4-FFF2-40B4-BE49-F238E27FC236}">
                <a16:creationId xmlns:a16="http://schemas.microsoft.com/office/drawing/2014/main" id="{091FC103-FFC3-1441-9BD5-AF46513A406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5000" y="5195944"/>
            <a:ext cx="7970838" cy="978945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00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grpSp>
        <p:nvGrpSpPr>
          <p:cNvPr id="9" name="Ryhmä 8">
            <a:extLst>
              <a:ext uri="{FF2B5EF4-FFF2-40B4-BE49-F238E27FC236}">
                <a16:creationId xmlns:a16="http://schemas.microsoft.com/office/drawing/2014/main" id="{A89A0DCE-6C3D-4D91-A1F6-80191397409F}"/>
              </a:ext>
            </a:extLst>
          </p:cNvPr>
          <p:cNvGrpSpPr/>
          <p:nvPr userDrawn="1"/>
        </p:nvGrpSpPr>
        <p:grpSpPr>
          <a:xfrm>
            <a:off x="9750175" y="4628685"/>
            <a:ext cx="2308261" cy="2081607"/>
            <a:chOff x="9750175" y="4495335"/>
            <a:chExt cx="2308261" cy="2081607"/>
          </a:xfrm>
        </p:grpSpPr>
        <p:sp>
          <p:nvSpPr>
            <p:cNvPr id="10" name="Suorakulmio 9">
              <a:extLst>
                <a:ext uri="{FF2B5EF4-FFF2-40B4-BE49-F238E27FC236}">
                  <a16:creationId xmlns:a16="http://schemas.microsoft.com/office/drawing/2014/main" id="{26159C50-6455-4AF0-9BC8-7AEA4AA0198B}"/>
                </a:ext>
              </a:extLst>
            </p:cNvPr>
            <p:cNvSpPr/>
            <p:nvPr userDrawn="1"/>
          </p:nvSpPr>
          <p:spPr>
            <a:xfrm>
              <a:off x="9750175" y="5281222"/>
              <a:ext cx="2308261" cy="12957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300"/>
                </a:spcBef>
              </a:pPr>
              <a:r>
                <a:rPr lang="fi-FI" sz="800" b="1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Länsi-Uudenmaan hyvinvointialue</a:t>
              </a:r>
            </a:p>
            <a:p>
              <a:pPr algn="ctr">
                <a:spcBef>
                  <a:spcPts val="300"/>
                </a:spcBef>
              </a:pPr>
              <a:r>
                <a:rPr lang="fi-FI" sz="800" b="1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Västra Nylands välfärdsområde</a:t>
              </a:r>
            </a:p>
          </p:txBody>
        </p:sp>
        <p:pic>
          <p:nvPicPr>
            <p:cNvPr id="12" name="Sisällön paikkamerkki 6" descr="Länsi-Uudenmaan kartta. Kartan över Västra Nyland.">
              <a:extLst>
                <a:ext uri="{FF2B5EF4-FFF2-40B4-BE49-F238E27FC236}">
                  <a16:creationId xmlns:a16="http://schemas.microsoft.com/office/drawing/2014/main" id="{C2D46E6D-A36F-4270-BD8B-90CD3F19A58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14562" y="4495335"/>
              <a:ext cx="1828799" cy="14525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52500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kuv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orakulmio 16">
            <a:extLst>
              <a:ext uri="{FF2B5EF4-FFF2-40B4-BE49-F238E27FC236}">
                <a16:creationId xmlns:a16="http://schemas.microsoft.com/office/drawing/2014/main" id="{EB265CBF-938A-1B49-8912-06DF27F41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49505" y="1"/>
            <a:ext cx="11887199" cy="3429000"/>
          </a:xfrm>
          <a:prstGeom prst="rect">
            <a:avLst/>
          </a:prstGeom>
          <a:solidFill>
            <a:srgbClr val="63B4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3" name="Suorakulmio 8">
            <a:extLst>
              <a:ext uri="{FF2B5EF4-FFF2-40B4-BE49-F238E27FC236}">
                <a16:creationId xmlns:a16="http://schemas.microsoft.com/office/drawing/2014/main" id="{040173B9-C27B-9743-9A52-83A232F5F7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"/>
            <a:ext cx="149505" cy="34290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6" name="Suorakulmio 9">
            <a:extLst>
              <a:ext uri="{FF2B5EF4-FFF2-40B4-BE49-F238E27FC236}">
                <a16:creationId xmlns:a16="http://schemas.microsoft.com/office/drawing/2014/main" id="{96DD1A0D-0CD2-7248-8322-1A576B74A5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036703" y="1"/>
            <a:ext cx="159779" cy="34290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8" name="Kuvan paikkamerkki 2">
            <a:extLst>
              <a:ext uri="{FF2B5EF4-FFF2-40B4-BE49-F238E27FC236}">
                <a16:creationId xmlns:a16="http://schemas.microsoft.com/office/drawing/2014/main" id="{496C3EB9-6408-C04C-869C-18960185B711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98215" y="152401"/>
            <a:ext cx="11593467" cy="3124200"/>
          </a:xfrm>
          <a:noFill/>
        </p:spPr>
        <p:txBody>
          <a:bodyPr anchor="ctr" anchorCtr="0"/>
          <a:lstStyle>
            <a:lvl1pPr marL="0" indent="0" algn="ctr">
              <a:buNone/>
              <a:defRPr sz="2000" b="0" i="1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19" name="Otsikko 1">
            <a:extLst>
              <a:ext uri="{FF2B5EF4-FFF2-40B4-BE49-F238E27FC236}">
                <a16:creationId xmlns:a16="http://schemas.microsoft.com/office/drawing/2014/main" id="{D9E41B7A-E8F2-7642-AD91-4FE4E042AD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1896" y="3534791"/>
            <a:ext cx="7876032" cy="1571773"/>
          </a:xfrm>
        </p:spPr>
        <p:txBody>
          <a:bodyPr anchor="b"/>
          <a:lstStyle>
            <a:lvl1pPr algn="l">
              <a:lnSpc>
                <a:spcPct val="90000"/>
              </a:lnSpc>
              <a:defRPr sz="41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20" name="Alaotsikko 2">
            <a:extLst>
              <a:ext uri="{FF2B5EF4-FFF2-40B4-BE49-F238E27FC236}">
                <a16:creationId xmlns:a16="http://schemas.microsoft.com/office/drawing/2014/main" id="{5E74069F-4A50-E341-B3DF-940D43254B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1896" y="5402514"/>
            <a:ext cx="7876032" cy="768117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grpSp>
        <p:nvGrpSpPr>
          <p:cNvPr id="12" name="Ryhmä 11">
            <a:extLst>
              <a:ext uri="{FF2B5EF4-FFF2-40B4-BE49-F238E27FC236}">
                <a16:creationId xmlns:a16="http://schemas.microsoft.com/office/drawing/2014/main" id="{01C0599B-D90F-43A2-B076-A5A0D86D47D3}"/>
              </a:ext>
            </a:extLst>
          </p:cNvPr>
          <p:cNvGrpSpPr/>
          <p:nvPr userDrawn="1"/>
        </p:nvGrpSpPr>
        <p:grpSpPr>
          <a:xfrm>
            <a:off x="9750175" y="4590585"/>
            <a:ext cx="2308261" cy="2081607"/>
            <a:chOff x="9750175" y="4495335"/>
            <a:chExt cx="2308261" cy="2081607"/>
          </a:xfrm>
        </p:grpSpPr>
        <p:sp>
          <p:nvSpPr>
            <p:cNvPr id="14" name="Suorakulmio 13">
              <a:extLst>
                <a:ext uri="{FF2B5EF4-FFF2-40B4-BE49-F238E27FC236}">
                  <a16:creationId xmlns:a16="http://schemas.microsoft.com/office/drawing/2014/main" id="{C85A5AA9-4729-41A9-BD07-5DE12C786C56}"/>
                </a:ext>
              </a:extLst>
            </p:cNvPr>
            <p:cNvSpPr/>
            <p:nvPr userDrawn="1"/>
          </p:nvSpPr>
          <p:spPr>
            <a:xfrm>
              <a:off x="9750175" y="5281222"/>
              <a:ext cx="2308261" cy="12957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300"/>
                </a:spcBef>
              </a:pPr>
              <a:r>
                <a:rPr lang="fi-FI" sz="800" b="1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Länsi-Uudenmaan hyvinvointialue</a:t>
              </a:r>
            </a:p>
            <a:p>
              <a:pPr algn="ctr">
                <a:spcBef>
                  <a:spcPts val="300"/>
                </a:spcBef>
              </a:pPr>
              <a:r>
                <a:rPr lang="fi-FI" sz="800" b="1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Västra Nylands välfärdsområde</a:t>
              </a:r>
            </a:p>
          </p:txBody>
        </p:sp>
        <p:pic>
          <p:nvPicPr>
            <p:cNvPr id="15" name="Sisällön paikkamerkki 6" descr="Länsi-Uudenmaan kartta. Kartan över Västra Nyland.">
              <a:extLst>
                <a:ext uri="{FF2B5EF4-FFF2-40B4-BE49-F238E27FC236}">
                  <a16:creationId xmlns:a16="http://schemas.microsoft.com/office/drawing/2014/main" id="{13F878F5-0035-4BA4-9A5D-7DCEF144337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14562" y="4495335"/>
              <a:ext cx="1828799" cy="14525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9991730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iitos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orakulmio 16">
            <a:extLst>
              <a:ext uri="{FF2B5EF4-FFF2-40B4-BE49-F238E27FC236}">
                <a16:creationId xmlns:a16="http://schemas.microsoft.com/office/drawing/2014/main" id="{EB265CBF-938A-1B49-8912-06DF27F41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49505" y="1"/>
            <a:ext cx="11887199" cy="3429000"/>
          </a:xfrm>
          <a:prstGeom prst="rect">
            <a:avLst/>
          </a:prstGeom>
          <a:solidFill>
            <a:srgbClr val="63B4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3" name="Suorakulmio 8">
            <a:extLst>
              <a:ext uri="{FF2B5EF4-FFF2-40B4-BE49-F238E27FC236}">
                <a16:creationId xmlns:a16="http://schemas.microsoft.com/office/drawing/2014/main" id="{040173B9-C27B-9743-9A52-83A232F5F7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"/>
            <a:ext cx="149505" cy="34290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6" name="Suorakulmio 9">
            <a:extLst>
              <a:ext uri="{FF2B5EF4-FFF2-40B4-BE49-F238E27FC236}">
                <a16:creationId xmlns:a16="http://schemas.microsoft.com/office/drawing/2014/main" id="{96DD1A0D-0CD2-7248-8322-1A576B74A5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036703" y="1"/>
            <a:ext cx="159779" cy="34290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8" name="Kuvan paikkamerkki 2">
            <a:extLst>
              <a:ext uri="{FF2B5EF4-FFF2-40B4-BE49-F238E27FC236}">
                <a16:creationId xmlns:a16="http://schemas.microsoft.com/office/drawing/2014/main" id="{496C3EB9-6408-C04C-869C-18960185B711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98215" y="152401"/>
            <a:ext cx="11593467" cy="3124200"/>
          </a:xfrm>
          <a:noFill/>
        </p:spPr>
        <p:txBody>
          <a:bodyPr anchor="ctr" anchorCtr="0"/>
          <a:lstStyle>
            <a:lvl1pPr marL="0" indent="0" algn="ctr">
              <a:buNone/>
              <a:defRPr sz="2000" b="0" i="1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19" name="Tekstin paikkamerkki 3">
            <a:extLst>
              <a:ext uri="{FF2B5EF4-FFF2-40B4-BE49-F238E27FC236}">
                <a16:creationId xmlns:a16="http://schemas.microsoft.com/office/drawing/2014/main" id="{D84CF814-4FD2-5C44-A460-7B1403DB36D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5459" y="4410768"/>
            <a:ext cx="7939143" cy="666842"/>
          </a:xfr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fi-FI"/>
              <a:t>Etunimi Sukunimi, </a:t>
            </a:r>
            <a:r>
              <a:rPr lang="fi-FI" err="1"/>
              <a:t>etunimi.sukunimi@email.fi</a:t>
            </a:r>
            <a:endParaRPr lang="fi-FI"/>
          </a:p>
        </p:txBody>
      </p:sp>
      <p:sp>
        <p:nvSpPr>
          <p:cNvPr id="20" name="Tekstin paikkamerkki 2">
            <a:extLst>
              <a:ext uri="{FF2B5EF4-FFF2-40B4-BE49-F238E27FC236}">
                <a16:creationId xmlns:a16="http://schemas.microsoft.com/office/drawing/2014/main" id="{D50049DA-6038-7A4E-8A1D-5FCB0BE60C1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6974" y="3592513"/>
            <a:ext cx="7928386" cy="710546"/>
          </a:xfrm>
        </p:spPr>
        <p:txBody>
          <a:bodyPr/>
          <a:lstStyle>
            <a:lvl1pPr marL="0" indent="0">
              <a:buNone/>
              <a:defRPr sz="4100" b="1"/>
            </a:lvl1pPr>
          </a:lstStyle>
          <a:p>
            <a:pPr lvl="0"/>
            <a:r>
              <a:rPr lang="fi-FI" err="1"/>
              <a:t>Tack</a:t>
            </a:r>
            <a:r>
              <a:rPr lang="fi-FI"/>
              <a:t>!</a:t>
            </a:r>
          </a:p>
        </p:txBody>
      </p:sp>
      <p:sp>
        <p:nvSpPr>
          <p:cNvPr id="24" name="Tekstin paikkamerkki 6">
            <a:extLst>
              <a:ext uri="{FF2B5EF4-FFF2-40B4-BE49-F238E27FC236}">
                <a16:creationId xmlns:a16="http://schemas.microsoft.com/office/drawing/2014/main" id="{1CC14C44-A4D3-3A42-9E8B-CCC2F4AFA3A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5000" y="5195944"/>
            <a:ext cx="7970838" cy="978945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000"/>
            </a:lvl1pPr>
          </a:lstStyle>
          <a:p>
            <a:pPr lvl="0"/>
            <a:r>
              <a:rPr lang="fi-FI"/>
              <a:t>Twitter: @LUhyvinvointi</a:t>
            </a:r>
            <a:br>
              <a:rPr lang="fi-FI"/>
            </a:br>
            <a:r>
              <a:rPr lang="fi-FI"/>
              <a:t>Facebook: @LansiUudenmaanHyvinvointialue</a:t>
            </a:r>
            <a:br>
              <a:rPr lang="fi-FI"/>
            </a:br>
            <a:r>
              <a:rPr lang="fi-FI"/>
              <a:t>www.lu-palvelut.fi/valfardsomrade</a:t>
            </a:r>
          </a:p>
        </p:txBody>
      </p:sp>
      <p:grpSp>
        <p:nvGrpSpPr>
          <p:cNvPr id="2" name="Ryhmä 1">
            <a:extLst>
              <a:ext uri="{FF2B5EF4-FFF2-40B4-BE49-F238E27FC236}">
                <a16:creationId xmlns:a16="http://schemas.microsoft.com/office/drawing/2014/main" id="{E2B9E735-6FC1-40EF-8F9E-8A453E97BDEA}"/>
              </a:ext>
            </a:extLst>
          </p:cNvPr>
          <p:cNvGrpSpPr/>
          <p:nvPr userDrawn="1"/>
        </p:nvGrpSpPr>
        <p:grpSpPr>
          <a:xfrm>
            <a:off x="9750175" y="4600110"/>
            <a:ext cx="2308261" cy="2081607"/>
            <a:chOff x="9750175" y="4495335"/>
            <a:chExt cx="2308261" cy="2081607"/>
          </a:xfrm>
        </p:grpSpPr>
        <p:sp>
          <p:nvSpPr>
            <p:cNvPr id="12" name="Suorakulmio 11">
              <a:extLst>
                <a:ext uri="{FF2B5EF4-FFF2-40B4-BE49-F238E27FC236}">
                  <a16:creationId xmlns:a16="http://schemas.microsoft.com/office/drawing/2014/main" id="{300E84AA-E840-4417-8D2D-C995A4F6511C}"/>
                </a:ext>
              </a:extLst>
            </p:cNvPr>
            <p:cNvSpPr/>
            <p:nvPr userDrawn="1"/>
          </p:nvSpPr>
          <p:spPr>
            <a:xfrm>
              <a:off x="9750175" y="5281222"/>
              <a:ext cx="2308261" cy="12957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300"/>
                </a:spcBef>
              </a:pPr>
              <a:r>
                <a:rPr lang="fi-FI" sz="800" b="1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Länsi-Uudenmaan hyvinvointialue</a:t>
              </a:r>
            </a:p>
            <a:p>
              <a:pPr algn="ctr">
                <a:spcBef>
                  <a:spcPts val="300"/>
                </a:spcBef>
              </a:pPr>
              <a:r>
                <a:rPr lang="fi-FI" sz="800" b="1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Västra Nylands välfärdsområde</a:t>
              </a:r>
            </a:p>
          </p:txBody>
        </p:sp>
        <p:pic>
          <p:nvPicPr>
            <p:cNvPr id="14" name="Sisällön paikkamerkki 6" descr="Länsi-Uudenmaan kartta. Kartan över Västra Nyland.">
              <a:extLst>
                <a:ext uri="{FF2B5EF4-FFF2-40B4-BE49-F238E27FC236}">
                  <a16:creationId xmlns:a16="http://schemas.microsoft.com/office/drawing/2014/main" id="{3F67D638-4180-49DC-9BDA-0EE2CBEC687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14562" y="4495335"/>
              <a:ext cx="1828799" cy="14525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7609789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Kuvan paikkamerkki 2">
            <a:extLst>
              <a:ext uri="{FF2B5EF4-FFF2-40B4-BE49-F238E27FC236}">
                <a16:creationId xmlns:a16="http://schemas.microsoft.com/office/drawing/2014/main" id="{9C958F10-D1D1-4603-B3B8-2CAA5F0BE177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6096000" y="0"/>
            <a:ext cx="6096000" cy="6858000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 sz="2000" b="1" i="1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DA7EB6BE-E09D-4391-BB19-9AB34E85D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173" y="616494"/>
            <a:ext cx="4824477" cy="1053504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A7A06A4-1BF6-41E8-89FB-D111961A8A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7173" y="1853625"/>
            <a:ext cx="4824477" cy="4261684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D912EBAE-AC30-4E0F-AAAF-B30B5A4107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E8236571-27B9-4D2F-97EC-50A2CAD289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B4B7A9FE-A16E-475C-84D0-E353A4F6C7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2D5F4-4871-4469-8343-ED7F6811B37D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2" name="Tekstin paikkamerkki 11">
            <a:extLst>
              <a:ext uri="{FF2B5EF4-FFF2-40B4-BE49-F238E27FC236}">
                <a16:creationId xmlns:a16="http://schemas.microsoft.com/office/drawing/2014/main" id="{B07B3A08-0C30-4A3D-BFDF-DC0C6E1AA2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893600" y="352800"/>
            <a:ext cx="950400" cy="486000"/>
          </a:xfrm>
          <a:blipFill>
            <a:blip r:embed="rId2"/>
            <a:stretch>
              <a:fillRect/>
            </a:stretch>
          </a:blipFill>
        </p:spPr>
        <p:txBody>
          <a:bodyPr anchor="ctr" anchorCtr="0"/>
          <a:lstStyle>
            <a:lvl1pPr algn="ctr">
              <a:buNone/>
              <a:defRPr sz="200"/>
            </a:lvl1pPr>
          </a:lstStyle>
          <a:p>
            <a:pPr lvl="0"/>
            <a:r>
              <a:rPr lang="fi-FI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949771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uorakulmio 8">
            <a:extLst>
              <a:ext uri="{FF2B5EF4-FFF2-40B4-BE49-F238E27FC236}">
                <a16:creationId xmlns:a16="http://schemas.microsoft.com/office/drawing/2014/main" id="{988BC72E-C26D-2F49-8D60-87C200F781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6553199"/>
            <a:ext cx="605912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6" name="Suorakulmio 9">
            <a:extLst>
              <a:ext uri="{FF2B5EF4-FFF2-40B4-BE49-F238E27FC236}">
                <a16:creationId xmlns:a16="http://schemas.microsoft.com/office/drawing/2014/main" id="{0E45C96E-8563-9B41-B52F-54464BCD5C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581606" y="6553199"/>
            <a:ext cx="614877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7" name="object 6">
            <a:extLst>
              <a:ext uri="{FF2B5EF4-FFF2-40B4-BE49-F238E27FC236}">
                <a16:creationId xmlns:a16="http://schemas.microsoft.com/office/drawing/2014/main" id="{1071D780-CEDF-5146-A203-4435696FE3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0394" y="6553200"/>
            <a:ext cx="10972800" cy="304800"/>
          </a:xfrm>
          <a:custGeom>
            <a:avLst/>
            <a:gdLst/>
            <a:ahLst/>
            <a:cxnLst/>
            <a:rect l="l" t="t" r="r" b="b"/>
            <a:pathLst>
              <a:path w="14630400" h="406400">
                <a:moveTo>
                  <a:pt x="14630400" y="0"/>
                </a:moveTo>
                <a:lnTo>
                  <a:pt x="0" y="0"/>
                </a:lnTo>
                <a:lnTo>
                  <a:pt x="0" y="406400"/>
                </a:lnTo>
                <a:lnTo>
                  <a:pt x="14630400" y="406400"/>
                </a:lnTo>
                <a:lnTo>
                  <a:pt x="14630400" y="0"/>
                </a:lnTo>
                <a:close/>
              </a:path>
            </a:pathLst>
          </a:custGeom>
          <a:solidFill>
            <a:srgbClr val="FF611A"/>
          </a:solidFill>
        </p:spPr>
        <p:txBody>
          <a:bodyPr wrap="square" lIns="0" tIns="0" rIns="0" bIns="0" rtlCol="0"/>
          <a:lstStyle/>
          <a:p>
            <a:endParaRPr sz="1013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89AC9C-6CBF-4D94-9C34-052E14E7A1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17.9.2021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E43FE4-FB6C-45D5-BED5-AFA0DAE40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26548-A701-4132-A0A2-A9B09A70FF4B}" type="slidenum">
              <a:rPr lang="fi-FI" smtClean="0"/>
              <a:t>‹#›</a:t>
            </a:fld>
            <a:endParaRPr lang="fi-FI"/>
          </a:p>
        </p:txBody>
      </p:sp>
      <p:sp>
        <p:nvSpPr>
          <p:cNvPr id="30" name="Otsikko 1">
            <a:extLst>
              <a:ext uri="{FF2B5EF4-FFF2-40B4-BE49-F238E27FC236}">
                <a16:creationId xmlns:a16="http://schemas.microsoft.com/office/drawing/2014/main" id="{F9CBCF9D-C2DA-FD4E-BB60-510016B8694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2800" y="1893600"/>
            <a:ext cx="9144000" cy="1232452"/>
          </a:xfrm>
        </p:spPr>
        <p:txBody>
          <a:bodyPr anchor="t" anchorCtr="0"/>
          <a:lstStyle>
            <a:lvl1pPr algn="ctr">
              <a:lnSpc>
                <a:spcPct val="90000"/>
              </a:lnSpc>
              <a:defRPr sz="3800"/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1" name="Alaotsikko 2">
            <a:extLst>
              <a:ext uri="{FF2B5EF4-FFF2-40B4-BE49-F238E27FC236}">
                <a16:creationId xmlns:a16="http://schemas.microsoft.com/office/drawing/2014/main" id="{A08859D9-C039-1B48-B00D-9A2524E7D71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858364"/>
            <a:ext cx="9144000" cy="924339"/>
          </a:xfrm>
        </p:spPr>
        <p:txBody>
          <a:bodyPr anchor="t" anchorCtr="0"/>
          <a:lstStyle>
            <a:lvl1pPr marL="0" indent="0" algn="ctr">
              <a:spcBef>
                <a:spcPts val="0"/>
              </a:spcBef>
              <a:buNone/>
              <a:defRPr sz="2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grpSp>
        <p:nvGrpSpPr>
          <p:cNvPr id="12" name="Ryhmä 11">
            <a:extLst>
              <a:ext uri="{FF2B5EF4-FFF2-40B4-BE49-F238E27FC236}">
                <a16:creationId xmlns:a16="http://schemas.microsoft.com/office/drawing/2014/main" id="{1C448E7A-9E62-47D2-B73D-24BC06FFC4B5}"/>
              </a:ext>
            </a:extLst>
          </p:cNvPr>
          <p:cNvGrpSpPr/>
          <p:nvPr userDrawn="1"/>
        </p:nvGrpSpPr>
        <p:grpSpPr>
          <a:xfrm>
            <a:off x="9750175" y="4466760"/>
            <a:ext cx="2308261" cy="2081607"/>
            <a:chOff x="9750175" y="4495335"/>
            <a:chExt cx="2308261" cy="2081607"/>
          </a:xfrm>
        </p:grpSpPr>
        <p:sp>
          <p:nvSpPr>
            <p:cNvPr id="14" name="Suorakulmio 13">
              <a:extLst>
                <a:ext uri="{FF2B5EF4-FFF2-40B4-BE49-F238E27FC236}">
                  <a16:creationId xmlns:a16="http://schemas.microsoft.com/office/drawing/2014/main" id="{B2E435E6-E965-42E4-87AF-8A3A8AB69DD7}"/>
                </a:ext>
              </a:extLst>
            </p:cNvPr>
            <p:cNvSpPr/>
            <p:nvPr userDrawn="1"/>
          </p:nvSpPr>
          <p:spPr>
            <a:xfrm>
              <a:off x="9750175" y="5281222"/>
              <a:ext cx="2308261" cy="12957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300"/>
                </a:spcBef>
              </a:pPr>
              <a:r>
                <a:rPr lang="fi-FI" sz="800" b="1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Länsi-Uudenmaan hyvinvointialue</a:t>
              </a:r>
            </a:p>
            <a:p>
              <a:pPr algn="ctr">
                <a:spcBef>
                  <a:spcPts val="300"/>
                </a:spcBef>
              </a:pPr>
              <a:r>
                <a:rPr lang="fi-FI" sz="800" b="1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Västra Nylands välfärdsområde</a:t>
              </a:r>
            </a:p>
          </p:txBody>
        </p:sp>
        <p:pic>
          <p:nvPicPr>
            <p:cNvPr id="15" name="Sisällön paikkamerkki 6" descr="Länsi-Uudenmaan kartta. Kartan över Västra Nyland.">
              <a:extLst>
                <a:ext uri="{FF2B5EF4-FFF2-40B4-BE49-F238E27FC236}">
                  <a16:creationId xmlns:a16="http://schemas.microsoft.com/office/drawing/2014/main" id="{C45AAD67-7B8F-40E2-A917-ECD0CE8A05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14562" y="4495335"/>
              <a:ext cx="1828799" cy="14525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90706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di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object 6">
            <a:extLst>
              <a:ext uri="{FF2B5EF4-FFF2-40B4-BE49-F238E27FC236}">
                <a16:creationId xmlns:a16="http://schemas.microsoft.com/office/drawing/2014/main" id="{144B8DB5-7D8D-6E4A-B2D7-28B3EFE4D8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0394" y="6553200"/>
            <a:ext cx="10972800" cy="304800"/>
          </a:xfrm>
          <a:custGeom>
            <a:avLst/>
            <a:gdLst/>
            <a:ahLst/>
            <a:cxnLst/>
            <a:rect l="l" t="t" r="r" b="b"/>
            <a:pathLst>
              <a:path w="14630400" h="406400">
                <a:moveTo>
                  <a:pt x="14630400" y="0"/>
                </a:moveTo>
                <a:lnTo>
                  <a:pt x="0" y="0"/>
                </a:lnTo>
                <a:lnTo>
                  <a:pt x="0" y="406400"/>
                </a:lnTo>
                <a:lnTo>
                  <a:pt x="14630400" y="406400"/>
                </a:lnTo>
                <a:lnTo>
                  <a:pt x="1463040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endParaRPr sz="1013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A64E3C18-FA14-4185-BE65-FDB45FD88D6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893600"/>
            <a:ext cx="9144000" cy="1232452"/>
          </a:xfrm>
        </p:spPr>
        <p:txBody>
          <a:bodyPr anchor="t" anchorCtr="0"/>
          <a:lstStyle>
            <a:lvl1pPr algn="ctr">
              <a:lnSpc>
                <a:spcPct val="90000"/>
              </a:lnSpc>
              <a:defRPr sz="3800"/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433C471F-8838-4C25-8EB0-AD6B71B38A6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858364"/>
            <a:ext cx="9144000" cy="924339"/>
          </a:xfrm>
        </p:spPr>
        <p:txBody>
          <a:bodyPr anchor="t" anchorCtr="0"/>
          <a:lstStyle>
            <a:lvl1pPr marL="0" indent="0" algn="ctr">
              <a:spcBef>
                <a:spcPts val="0"/>
              </a:spcBef>
              <a:buNone/>
              <a:defRPr sz="2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89AC9C-6CBF-4D94-9C34-052E14E7A1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17.9.2021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E43FE4-FB6C-45D5-BED5-AFA0DAE404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26548-A701-4132-A0A2-A9B09A70FF4B}" type="slidenum">
              <a:rPr lang="fi-FI" smtClean="0"/>
              <a:t>‹#›</a:t>
            </a:fld>
            <a:endParaRPr lang="fi-FI"/>
          </a:p>
        </p:txBody>
      </p:sp>
      <p:sp>
        <p:nvSpPr>
          <p:cNvPr id="31" name="Suorakulmio 8">
            <a:extLst>
              <a:ext uri="{FF2B5EF4-FFF2-40B4-BE49-F238E27FC236}">
                <a16:creationId xmlns:a16="http://schemas.microsoft.com/office/drawing/2014/main" id="{067351D0-9DF4-5340-9CC2-0214702D8A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6553199"/>
            <a:ext cx="605912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2" name="Suorakulmio 9">
            <a:extLst>
              <a:ext uri="{FF2B5EF4-FFF2-40B4-BE49-F238E27FC236}">
                <a16:creationId xmlns:a16="http://schemas.microsoft.com/office/drawing/2014/main" id="{4FEC01A3-9F4D-B244-92E9-C8BD65C86A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581606" y="6553199"/>
            <a:ext cx="614877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grpSp>
        <p:nvGrpSpPr>
          <p:cNvPr id="19" name="Ryhmä 18">
            <a:extLst>
              <a:ext uri="{FF2B5EF4-FFF2-40B4-BE49-F238E27FC236}">
                <a16:creationId xmlns:a16="http://schemas.microsoft.com/office/drawing/2014/main" id="{D8F3B372-3167-4C9D-AACC-48516F9ECCD8}"/>
              </a:ext>
            </a:extLst>
          </p:cNvPr>
          <p:cNvGrpSpPr/>
          <p:nvPr userDrawn="1"/>
        </p:nvGrpSpPr>
        <p:grpSpPr>
          <a:xfrm>
            <a:off x="9750175" y="4377683"/>
            <a:ext cx="2308261" cy="2081607"/>
            <a:chOff x="9750175" y="4495335"/>
            <a:chExt cx="2308261" cy="2081607"/>
          </a:xfrm>
        </p:grpSpPr>
        <p:sp>
          <p:nvSpPr>
            <p:cNvPr id="20" name="Suorakulmio 19">
              <a:extLst>
                <a:ext uri="{FF2B5EF4-FFF2-40B4-BE49-F238E27FC236}">
                  <a16:creationId xmlns:a16="http://schemas.microsoft.com/office/drawing/2014/main" id="{0AC305D2-DD2E-4E73-8731-72F036F3161B}"/>
                </a:ext>
              </a:extLst>
            </p:cNvPr>
            <p:cNvSpPr/>
            <p:nvPr userDrawn="1"/>
          </p:nvSpPr>
          <p:spPr>
            <a:xfrm>
              <a:off x="9750175" y="5281222"/>
              <a:ext cx="2308261" cy="12957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300"/>
                </a:spcBef>
              </a:pPr>
              <a:r>
                <a:rPr lang="fi-FI" sz="800" b="1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Länsi-Uudenmaan hyvinvointialue</a:t>
              </a:r>
            </a:p>
            <a:p>
              <a:pPr algn="ctr">
                <a:spcBef>
                  <a:spcPts val="300"/>
                </a:spcBef>
              </a:pPr>
              <a:r>
                <a:rPr lang="fi-FI" sz="800" b="1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Västra Nylands välfärdsområde</a:t>
              </a:r>
            </a:p>
          </p:txBody>
        </p:sp>
        <p:pic>
          <p:nvPicPr>
            <p:cNvPr id="21" name="Sisällön paikkamerkki 6" descr="Länsi-Uudenmaan kartta. Kartan över Västra Nyland.">
              <a:extLst>
                <a:ext uri="{FF2B5EF4-FFF2-40B4-BE49-F238E27FC236}">
                  <a16:creationId xmlns:a16="http://schemas.microsoft.com/office/drawing/2014/main" id="{02CB2DD0-3FF2-4081-913F-8C71C5974E6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14562" y="4495335"/>
              <a:ext cx="1828799" cy="14525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307541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di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object 6">
            <a:extLst>
              <a:ext uri="{FF2B5EF4-FFF2-40B4-BE49-F238E27FC236}">
                <a16:creationId xmlns:a16="http://schemas.microsoft.com/office/drawing/2014/main" id="{144B8DB5-7D8D-6E4A-B2D7-28B3EFE4D8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0394" y="6553200"/>
            <a:ext cx="10972800" cy="304800"/>
          </a:xfrm>
          <a:custGeom>
            <a:avLst/>
            <a:gdLst/>
            <a:ahLst/>
            <a:cxnLst/>
            <a:rect l="l" t="t" r="r" b="b"/>
            <a:pathLst>
              <a:path w="14630400" h="406400">
                <a:moveTo>
                  <a:pt x="14630400" y="0"/>
                </a:moveTo>
                <a:lnTo>
                  <a:pt x="0" y="0"/>
                </a:lnTo>
                <a:lnTo>
                  <a:pt x="0" y="406400"/>
                </a:lnTo>
                <a:lnTo>
                  <a:pt x="14630400" y="406400"/>
                </a:lnTo>
                <a:lnTo>
                  <a:pt x="14630400" y="0"/>
                </a:lnTo>
                <a:close/>
              </a:path>
            </a:pathLst>
          </a:custGeom>
          <a:solidFill>
            <a:srgbClr val="63B4EC"/>
          </a:solidFill>
        </p:spPr>
        <p:txBody>
          <a:bodyPr wrap="square" lIns="0" tIns="0" rIns="0" bIns="0" rtlCol="0"/>
          <a:lstStyle/>
          <a:p>
            <a:endParaRPr sz="1013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A64E3C18-FA14-4185-BE65-FDB45FD88D6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893600"/>
            <a:ext cx="9144000" cy="1232452"/>
          </a:xfrm>
        </p:spPr>
        <p:txBody>
          <a:bodyPr anchor="t" anchorCtr="0"/>
          <a:lstStyle>
            <a:lvl1pPr algn="ctr">
              <a:lnSpc>
                <a:spcPct val="90000"/>
              </a:lnSpc>
              <a:defRPr sz="3800"/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433C471F-8838-4C25-8EB0-AD6B71B38A6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858364"/>
            <a:ext cx="9144000" cy="924339"/>
          </a:xfrm>
        </p:spPr>
        <p:txBody>
          <a:bodyPr anchor="t" anchorCtr="0"/>
          <a:lstStyle>
            <a:lvl1pPr marL="0" indent="0" algn="ctr">
              <a:spcBef>
                <a:spcPts val="0"/>
              </a:spcBef>
              <a:buNone/>
              <a:defRPr sz="2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89AC9C-6CBF-4D94-9C34-052E14E7A1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17.9.2021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E43FE4-FB6C-45D5-BED5-AFA0DAE40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26548-A701-4132-A0A2-A9B09A70FF4B}" type="slidenum">
              <a:rPr lang="fi-FI" smtClean="0"/>
              <a:t>‹#›</a:t>
            </a:fld>
            <a:endParaRPr lang="fi-FI"/>
          </a:p>
        </p:txBody>
      </p:sp>
      <p:sp>
        <p:nvSpPr>
          <p:cNvPr id="31" name="Suorakulmio 8">
            <a:extLst>
              <a:ext uri="{FF2B5EF4-FFF2-40B4-BE49-F238E27FC236}">
                <a16:creationId xmlns:a16="http://schemas.microsoft.com/office/drawing/2014/main" id="{067351D0-9DF4-5340-9CC2-0214702D8A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6553199"/>
            <a:ext cx="605912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2" name="Suorakulmio 9">
            <a:extLst>
              <a:ext uri="{FF2B5EF4-FFF2-40B4-BE49-F238E27FC236}">
                <a16:creationId xmlns:a16="http://schemas.microsoft.com/office/drawing/2014/main" id="{4FEC01A3-9F4D-B244-92E9-C8BD65C86A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581606" y="6553199"/>
            <a:ext cx="614877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grpSp>
        <p:nvGrpSpPr>
          <p:cNvPr id="12" name="Ryhmä 11">
            <a:extLst>
              <a:ext uri="{FF2B5EF4-FFF2-40B4-BE49-F238E27FC236}">
                <a16:creationId xmlns:a16="http://schemas.microsoft.com/office/drawing/2014/main" id="{A45CE473-11CA-453E-8AEB-5A7280B797AE}"/>
              </a:ext>
            </a:extLst>
          </p:cNvPr>
          <p:cNvGrpSpPr/>
          <p:nvPr userDrawn="1"/>
        </p:nvGrpSpPr>
        <p:grpSpPr>
          <a:xfrm>
            <a:off x="9750175" y="4466760"/>
            <a:ext cx="2308261" cy="2081607"/>
            <a:chOff x="9750175" y="4495335"/>
            <a:chExt cx="2308261" cy="2081607"/>
          </a:xfrm>
        </p:grpSpPr>
        <p:sp>
          <p:nvSpPr>
            <p:cNvPr id="13" name="Suorakulmio 12">
              <a:extLst>
                <a:ext uri="{FF2B5EF4-FFF2-40B4-BE49-F238E27FC236}">
                  <a16:creationId xmlns:a16="http://schemas.microsoft.com/office/drawing/2014/main" id="{DB45BD59-B6A4-4608-A5AF-2BB234020F6A}"/>
                </a:ext>
              </a:extLst>
            </p:cNvPr>
            <p:cNvSpPr/>
            <p:nvPr userDrawn="1"/>
          </p:nvSpPr>
          <p:spPr>
            <a:xfrm>
              <a:off x="9750175" y="5281222"/>
              <a:ext cx="2308261" cy="12957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300"/>
                </a:spcBef>
              </a:pPr>
              <a:r>
                <a:rPr lang="fi-FI" sz="800" b="1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Länsi-Uudenmaan hyvinvointialue</a:t>
              </a:r>
            </a:p>
            <a:p>
              <a:pPr algn="ctr">
                <a:spcBef>
                  <a:spcPts val="300"/>
                </a:spcBef>
              </a:pPr>
              <a:r>
                <a:rPr lang="fi-FI" sz="800" b="1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Västra Nylands välfärdsområde</a:t>
              </a:r>
            </a:p>
          </p:txBody>
        </p:sp>
        <p:pic>
          <p:nvPicPr>
            <p:cNvPr id="16" name="Sisällön paikkamerkki 6" descr="Länsi-Uudenmaan kartta. Kartan över Västra Nyland.">
              <a:extLst>
                <a:ext uri="{FF2B5EF4-FFF2-40B4-BE49-F238E27FC236}">
                  <a16:creationId xmlns:a16="http://schemas.microsoft.com/office/drawing/2014/main" id="{16F03F34-AD83-4443-BD7D-460CBFA9447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14562" y="4495335"/>
              <a:ext cx="1828799" cy="14525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529128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Kuvan paikkamerkki 2">
            <a:extLst>
              <a:ext uri="{FF2B5EF4-FFF2-40B4-BE49-F238E27FC236}">
                <a16:creationId xmlns:a16="http://schemas.microsoft.com/office/drawing/2014/main" id="{99013298-33C6-5948-94C6-1915D13382C9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305594" y="152399"/>
            <a:ext cx="11581200" cy="6552000"/>
          </a:xfrm>
          <a:noFill/>
        </p:spPr>
        <p:txBody>
          <a:bodyPr anchor="ctr" anchorCtr="0"/>
          <a:lstStyle>
            <a:lvl1pPr marL="0" indent="0" algn="ctr">
              <a:buNone/>
              <a:defRPr sz="2000" b="0" i="1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13" name="Suorakulmio 10">
            <a:extLst>
              <a:ext uri="{FF2B5EF4-FFF2-40B4-BE49-F238E27FC236}">
                <a16:creationId xmlns:a16="http://schemas.microsoft.com/office/drawing/2014/main" id="{0E3C1005-DA23-374E-B27A-1C0119A85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2" y="0"/>
            <a:ext cx="151200" cy="68580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4" name="Suorakulmio 11">
            <a:extLst>
              <a:ext uri="{FF2B5EF4-FFF2-40B4-BE49-F238E27FC236}">
                <a16:creationId xmlns:a16="http://schemas.microsoft.com/office/drawing/2014/main" id="{711C7308-C3AB-954A-9364-711C13EFD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040800" y="0"/>
            <a:ext cx="151200" cy="68580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729342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5">
            <a:extLst>
              <a:ext uri="{FF2B5EF4-FFF2-40B4-BE49-F238E27FC236}">
                <a16:creationId xmlns:a16="http://schemas.microsoft.com/office/drawing/2014/main" id="{078109F2-FCC6-CD4C-9AF6-E480908781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0394" y="6553200"/>
            <a:ext cx="10972800" cy="304800"/>
          </a:xfrm>
          <a:custGeom>
            <a:avLst/>
            <a:gdLst/>
            <a:ahLst/>
            <a:cxnLst/>
            <a:rect l="l" t="t" r="r" b="b"/>
            <a:pathLst>
              <a:path w="14630400" h="406400">
                <a:moveTo>
                  <a:pt x="14630400" y="0"/>
                </a:moveTo>
                <a:lnTo>
                  <a:pt x="0" y="0"/>
                </a:lnTo>
                <a:lnTo>
                  <a:pt x="0" y="406400"/>
                </a:lnTo>
                <a:lnTo>
                  <a:pt x="14630400" y="406400"/>
                </a:lnTo>
                <a:lnTo>
                  <a:pt x="14630400" y="0"/>
                </a:lnTo>
                <a:close/>
              </a:path>
            </a:pathLst>
          </a:custGeom>
          <a:solidFill>
            <a:srgbClr val="FF611A"/>
          </a:solidFill>
        </p:spPr>
        <p:txBody>
          <a:bodyPr wrap="square" lIns="0" tIns="0" rIns="0" bIns="0" rtlCol="0"/>
          <a:lstStyle/>
          <a:p>
            <a:endParaRPr sz="1013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47F72F94-0DE4-46B2-BC4B-03DD33656C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445741"/>
            <a:ext cx="10515600" cy="3780490"/>
          </a:xfrm>
        </p:spPr>
        <p:txBody>
          <a:bodyPr anchor="ctr" anchorCtr="0"/>
          <a:lstStyle>
            <a:lvl1pPr algn="ctr">
              <a:defRPr sz="3800" spc="-10" baseline="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B3B523-2C65-4131-AE5D-4F294F9648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17.9.2021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86461B-3453-4CE9-B33F-0AD721F36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03292" y="6648450"/>
            <a:ext cx="4392708" cy="156150"/>
          </a:xfrm>
        </p:spPr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BC889-FA03-4D4A-9267-2179D978D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26548-A701-4132-A0A2-A9B09A70FF4B}" type="slidenum">
              <a:rPr lang="fi-FI" smtClean="0"/>
              <a:t>‹#›</a:t>
            </a:fld>
            <a:endParaRPr lang="fi-FI"/>
          </a:p>
        </p:txBody>
      </p:sp>
      <p:sp>
        <p:nvSpPr>
          <p:cNvPr id="12" name="Suorakulmio 8">
            <a:extLst>
              <a:ext uri="{FF2B5EF4-FFF2-40B4-BE49-F238E27FC236}">
                <a16:creationId xmlns:a16="http://schemas.microsoft.com/office/drawing/2014/main" id="{730A2077-2EF4-B14F-A95B-F1DAFD7C70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6553199"/>
            <a:ext cx="605912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3" name="Suorakulmio 9">
            <a:extLst>
              <a:ext uri="{FF2B5EF4-FFF2-40B4-BE49-F238E27FC236}">
                <a16:creationId xmlns:a16="http://schemas.microsoft.com/office/drawing/2014/main" id="{D092BE3C-53A8-8B4C-8744-D8797E1D09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581606" y="6553199"/>
            <a:ext cx="614877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272461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san ylätunnis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5">
            <a:extLst>
              <a:ext uri="{FF2B5EF4-FFF2-40B4-BE49-F238E27FC236}">
                <a16:creationId xmlns:a16="http://schemas.microsoft.com/office/drawing/2014/main" id="{E735E13A-BA25-8346-B7B5-BA187C9A77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0394" y="6553200"/>
            <a:ext cx="10972800" cy="304800"/>
          </a:xfrm>
          <a:custGeom>
            <a:avLst/>
            <a:gdLst/>
            <a:ahLst/>
            <a:cxnLst/>
            <a:rect l="l" t="t" r="r" b="b"/>
            <a:pathLst>
              <a:path w="14630400" h="406400">
                <a:moveTo>
                  <a:pt x="14630400" y="0"/>
                </a:moveTo>
                <a:lnTo>
                  <a:pt x="0" y="0"/>
                </a:lnTo>
                <a:lnTo>
                  <a:pt x="0" y="406400"/>
                </a:lnTo>
                <a:lnTo>
                  <a:pt x="14630400" y="406400"/>
                </a:lnTo>
                <a:lnTo>
                  <a:pt x="1463040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endParaRPr sz="1013"/>
          </a:p>
        </p:txBody>
      </p:sp>
      <p:sp>
        <p:nvSpPr>
          <p:cNvPr id="20" name="Suorakulmio 8">
            <a:extLst>
              <a:ext uri="{FF2B5EF4-FFF2-40B4-BE49-F238E27FC236}">
                <a16:creationId xmlns:a16="http://schemas.microsoft.com/office/drawing/2014/main" id="{C47F54F0-A921-0A46-B679-2E8E8A0900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6553199"/>
            <a:ext cx="605912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1" name="Suorakulmio 9">
            <a:extLst>
              <a:ext uri="{FF2B5EF4-FFF2-40B4-BE49-F238E27FC236}">
                <a16:creationId xmlns:a16="http://schemas.microsoft.com/office/drawing/2014/main" id="{3E5271E0-14FD-CE48-8358-63A6C10F18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581606" y="6553199"/>
            <a:ext cx="614877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B3B523-2C65-4131-AE5D-4F294F9648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17.9.2021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86461B-3453-4CE9-B33F-0AD721F36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03292" y="6578054"/>
            <a:ext cx="4392708" cy="226546"/>
          </a:xfrm>
        </p:spPr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BC889-FA03-4D4A-9267-2179D978D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26548-A701-4132-A0A2-A9B09A70FF4B}" type="slidenum">
              <a:rPr lang="fi-FI" smtClean="0"/>
              <a:t>‹#›</a:t>
            </a:fld>
            <a:endParaRPr lang="fi-FI"/>
          </a:p>
        </p:txBody>
      </p:sp>
      <p:sp>
        <p:nvSpPr>
          <p:cNvPr id="22" name="Otsikko 1">
            <a:extLst>
              <a:ext uri="{FF2B5EF4-FFF2-40B4-BE49-F238E27FC236}">
                <a16:creationId xmlns:a16="http://schemas.microsoft.com/office/drawing/2014/main" id="{04C07361-89B3-B047-B713-61D74520F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445741"/>
            <a:ext cx="10515600" cy="3780490"/>
          </a:xfrm>
        </p:spPr>
        <p:txBody>
          <a:bodyPr anchor="ctr" anchorCtr="0"/>
          <a:lstStyle>
            <a:lvl1pPr algn="ctr">
              <a:defRPr sz="3800" spc="-10" baseline="0"/>
            </a:lvl1pPr>
          </a:lstStyle>
          <a:p>
            <a:r>
              <a:rPr lang="fi-FI"/>
              <a:t>Muokkaa ots. perustyyl. napsautt.</a:t>
            </a:r>
          </a:p>
        </p:txBody>
      </p:sp>
    </p:spTree>
    <p:extLst>
      <p:ext uri="{BB962C8B-B14F-4D97-AF65-F5344CB8AC3E}">
        <p14:creationId xmlns:p14="http://schemas.microsoft.com/office/powerpoint/2010/main" val="39116687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E243A338-5EC7-4196-A0E8-05B1FE3863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0588" y="972671"/>
            <a:ext cx="9955306" cy="103542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861561A0-4845-4E30-A051-2FD9AFC9AE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20588" y="2429435"/>
            <a:ext cx="9955306" cy="375649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38C5D75-E007-4B16-BDEC-50D708BCD6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90282" y="6578054"/>
            <a:ext cx="999565" cy="22654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fi-FI"/>
              <a:t>17.9.2021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A91CA4E-B711-401A-9708-31ACDAD2A6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03292" y="6578054"/>
            <a:ext cx="3783108" cy="22654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endParaRPr lang="fi-FI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332C66C-0429-4408-858E-55D6FCC689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14211" y="6578054"/>
            <a:ext cx="900953" cy="22654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CCD26548-A701-4132-A0A2-A9B09A70FF4B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76649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6" r:id="rId2"/>
    <p:sldLayoutId id="2147483665" r:id="rId3"/>
    <p:sldLayoutId id="2147483649" r:id="rId4"/>
    <p:sldLayoutId id="2147483675" r:id="rId5"/>
    <p:sldLayoutId id="2147483676" r:id="rId6"/>
    <p:sldLayoutId id="2147483661" r:id="rId7"/>
    <p:sldLayoutId id="2147483651" r:id="rId8"/>
    <p:sldLayoutId id="2147483678" r:id="rId9"/>
    <p:sldLayoutId id="2147483679" r:id="rId10"/>
    <p:sldLayoutId id="2147483650" r:id="rId11"/>
    <p:sldLayoutId id="2147483681" r:id="rId12"/>
    <p:sldLayoutId id="2147483682" r:id="rId13"/>
    <p:sldLayoutId id="2147483654" r:id="rId14"/>
    <p:sldLayoutId id="2147483670" r:id="rId15"/>
    <p:sldLayoutId id="2147483690" r:id="rId16"/>
    <p:sldLayoutId id="2147483660" r:id="rId17"/>
    <p:sldLayoutId id="2147483683" r:id="rId18"/>
    <p:sldLayoutId id="2147483684" r:id="rId19"/>
    <p:sldLayoutId id="2147483662" r:id="rId20"/>
    <p:sldLayoutId id="2147483663" r:id="rId21"/>
    <p:sldLayoutId id="2147483664" r:id="rId22"/>
    <p:sldLayoutId id="2147483685" r:id="rId23"/>
    <p:sldLayoutId id="2147483686" r:id="rId24"/>
    <p:sldLayoutId id="2147483687" r:id="rId25"/>
    <p:sldLayoutId id="2147483688" r:id="rId26"/>
    <p:sldLayoutId id="2147483689" r:id="rId27"/>
    <p:sldLayoutId id="2147483691" r:id="rId28"/>
    <p:sldLayoutId id="2147483692" r:id="rId29"/>
    <p:sldLayoutId id="2147483693" r:id="rId30"/>
    <p:sldLayoutId id="2147483694" r:id="rId31"/>
  </p:sldLayoutIdLst>
  <p:hf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8288" indent="-268288" algn="l" defTabSz="914400" rtl="0" eaLnBrk="1" latinLnBrk="0" hangingPunct="1">
        <a:lnSpc>
          <a:spcPct val="103000"/>
        </a:lnSpc>
        <a:spcBef>
          <a:spcPts val="1200"/>
        </a:spcBef>
        <a:buFont typeface="Arial" panose="020B0604020202020204" pitchFamily="34" charset="0"/>
        <a:buChar char="•"/>
        <a:defRPr sz="2200" kern="1200" spc="-20" baseline="0">
          <a:solidFill>
            <a:schemeClr val="tx1"/>
          </a:solidFill>
          <a:latin typeface="+mn-lt"/>
          <a:ea typeface="+mn-ea"/>
          <a:cs typeface="+mn-cs"/>
        </a:defRPr>
      </a:lvl1pPr>
      <a:lvl2pPr marL="627063" indent="-268288" algn="l" defTabSz="914400" rtl="0" eaLnBrk="1" latinLnBrk="0" hangingPunct="1">
        <a:lnSpc>
          <a:spcPct val="103000"/>
        </a:lnSpc>
        <a:spcBef>
          <a:spcPts val="600"/>
        </a:spcBef>
        <a:buFont typeface="Arial" panose="020B0604020202020204" pitchFamily="34" charset="0"/>
        <a:buChar char="•"/>
        <a:defRPr sz="2200" kern="1200" spc="-20" baseline="0">
          <a:solidFill>
            <a:schemeClr val="tx1"/>
          </a:solidFill>
          <a:latin typeface="+mn-lt"/>
          <a:ea typeface="+mn-ea"/>
          <a:cs typeface="+mn-cs"/>
        </a:defRPr>
      </a:lvl2pPr>
      <a:lvl3pPr marL="985838" indent="-268288" algn="l" defTabSz="914400" rtl="0" eaLnBrk="1" latinLnBrk="0" hangingPunct="1">
        <a:lnSpc>
          <a:spcPct val="103000"/>
        </a:lnSpc>
        <a:spcBef>
          <a:spcPts val="600"/>
        </a:spcBef>
        <a:buFont typeface="Arial" panose="020B0604020202020204" pitchFamily="34" charset="0"/>
        <a:buChar char="•"/>
        <a:defRPr sz="2200" kern="1200" spc="-20" baseline="0">
          <a:solidFill>
            <a:schemeClr val="tx1"/>
          </a:solidFill>
          <a:latin typeface="+mn-lt"/>
          <a:ea typeface="+mn-ea"/>
          <a:cs typeface="+mn-cs"/>
        </a:defRPr>
      </a:lvl3pPr>
      <a:lvl4pPr marL="1344613" indent="-268288" algn="l" defTabSz="914400" rtl="0" eaLnBrk="1" latinLnBrk="0" hangingPunct="1">
        <a:lnSpc>
          <a:spcPct val="103000"/>
        </a:lnSpc>
        <a:spcBef>
          <a:spcPts val="600"/>
        </a:spcBef>
        <a:buFont typeface="Arial" panose="020B0604020202020204" pitchFamily="34" charset="0"/>
        <a:buChar char="•"/>
        <a:defRPr sz="2200" kern="1200" spc="-20" baseline="0">
          <a:solidFill>
            <a:schemeClr val="tx1"/>
          </a:solidFill>
          <a:latin typeface="+mn-lt"/>
          <a:ea typeface="+mn-ea"/>
          <a:cs typeface="+mn-cs"/>
        </a:defRPr>
      </a:lvl4pPr>
      <a:lvl5pPr marL="1703388" indent="-268288" algn="l" defTabSz="914400" rtl="0" eaLnBrk="1" latinLnBrk="0" hangingPunct="1">
        <a:lnSpc>
          <a:spcPct val="103000"/>
        </a:lnSpc>
        <a:spcBef>
          <a:spcPts val="600"/>
        </a:spcBef>
        <a:buFont typeface="Arial" panose="020B0604020202020204" pitchFamily="34" charset="0"/>
        <a:buChar char="•"/>
        <a:defRPr sz="2200" kern="1200" spc="-2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hoivakodit.lu-palvelut.fi/fi-FI/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channel/UCx_t523hylIHyrN0B6IdPTA" TargetMode="External"/><Relationship Id="rId3" Type="http://schemas.openxmlformats.org/officeDocument/2006/relationships/hyperlink" Target="https://www.luvn.fi/sv" TargetMode="External"/><Relationship Id="rId7" Type="http://schemas.openxmlformats.org/officeDocument/2006/relationships/hyperlink" Target="https://www.linkedin.com/company/lansiuudenmaanhyvinvointialue" TargetMode="External"/><Relationship Id="rId12" Type="http://schemas.openxmlformats.org/officeDocument/2006/relationships/image" Target="../media/image40.png"/><Relationship Id="rId2" Type="http://schemas.openxmlformats.org/officeDocument/2006/relationships/hyperlink" Target="https://www.luvn.fi/fi" TargetMode="External"/><Relationship Id="rId1" Type="http://schemas.openxmlformats.org/officeDocument/2006/relationships/slideLayout" Target="../slideLayouts/slideLayout17.xml"/><Relationship Id="rId6" Type="http://schemas.openxmlformats.org/officeDocument/2006/relationships/hyperlink" Target="https://www.facebook.com/LansiUudenmaanHyvinvointialue" TargetMode="External"/><Relationship Id="rId11" Type="http://schemas.openxmlformats.org/officeDocument/2006/relationships/hyperlink" Target="https://www.sttinfo.fi/uutishuone/lansi-uudenmaan-hyvinvointialue-vastra-nylands-valfardsomrade?publisherId=69818831" TargetMode="External"/><Relationship Id="rId5" Type="http://schemas.openxmlformats.org/officeDocument/2006/relationships/hyperlink" Target="https://twitter.com/LUhyvinvointi" TargetMode="External"/><Relationship Id="rId10" Type="http://schemas.openxmlformats.org/officeDocument/2006/relationships/hyperlink" Target="https://www.luvn.fi/fi/osallistu-ja-vaikuta" TargetMode="External"/><Relationship Id="rId4" Type="http://schemas.openxmlformats.org/officeDocument/2006/relationships/hyperlink" Target="https://www.luvn.fi/en" TargetMode="External"/><Relationship Id="rId9" Type="http://schemas.openxmlformats.org/officeDocument/2006/relationships/hyperlink" Target="https://www.luvn.fi/fi/tilaa-uutiskirje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twitter.com/LUhyvinvointi" TargetMode="External"/><Relationship Id="rId7" Type="http://schemas.openxmlformats.org/officeDocument/2006/relationships/hyperlink" Target="http://www.luvn.fi/" TargetMode="External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9.xml"/><Relationship Id="rId6" Type="http://schemas.openxmlformats.org/officeDocument/2006/relationships/hyperlink" Target="https://www.youtube.com/channel/UCx_t523hylIHyrN0B6IdPTA" TargetMode="External"/><Relationship Id="rId5" Type="http://schemas.openxmlformats.org/officeDocument/2006/relationships/hyperlink" Target="https://www.linkedin.com/company/lansiuudenmaanhyvinvointialue" TargetMode="External"/><Relationship Id="rId4" Type="http://schemas.openxmlformats.org/officeDocument/2006/relationships/hyperlink" Target="https://www.facebook.com/LansiUudenmaanHyvinvointialue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16.png"/><Relationship Id="rId18" Type="http://schemas.openxmlformats.org/officeDocument/2006/relationships/image" Target="../media/image2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svg"/><Relationship Id="rId17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9.sv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9.sv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svg"/><Relationship Id="rId19" Type="http://schemas.openxmlformats.org/officeDocument/2006/relationships/image" Target="../media/image22.png"/><Relationship Id="rId4" Type="http://schemas.openxmlformats.org/officeDocument/2006/relationships/image" Target="../media/image7.svg"/><Relationship Id="rId9" Type="http://schemas.openxmlformats.org/officeDocument/2006/relationships/image" Target="../media/image12.png"/><Relationship Id="rId14" Type="http://schemas.openxmlformats.org/officeDocument/2006/relationships/image" Target="../media/image17.sv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svg"/><Relationship Id="rId11" Type="http://schemas.openxmlformats.org/officeDocument/2006/relationships/image" Target="../media/image34.sv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svg"/><Relationship Id="rId9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hoivakodit.lu-palvelut.fi/sv-FI/" TargetMode="Externa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channel/UCx_t523hylIHyrN0B6IdPTA" TargetMode="External"/><Relationship Id="rId3" Type="http://schemas.openxmlformats.org/officeDocument/2006/relationships/hyperlink" Target="https://www.luvn.fi/sv" TargetMode="External"/><Relationship Id="rId7" Type="http://schemas.openxmlformats.org/officeDocument/2006/relationships/hyperlink" Target="https://www.linkedin.com/company/lansiuudenmaanhyvinvointialue" TargetMode="External"/><Relationship Id="rId12" Type="http://schemas.openxmlformats.org/officeDocument/2006/relationships/image" Target="../media/image40.png"/><Relationship Id="rId2" Type="http://schemas.openxmlformats.org/officeDocument/2006/relationships/hyperlink" Target="https://www.luvn.fi/fi" TargetMode="External"/><Relationship Id="rId1" Type="http://schemas.openxmlformats.org/officeDocument/2006/relationships/slideLayout" Target="../slideLayouts/slideLayout17.xml"/><Relationship Id="rId6" Type="http://schemas.openxmlformats.org/officeDocument/2006/relationships/hyperlink" Target="https://www.facebook.com/LansiUudenmaanHyvinvointialue" TargetMode="External"/><Relationship Id="rId11" Type="http://schemas.openxmlformats.org/officeDocument/2006/relationships/hyperlink" Target="https://www.sttinfo.fi/uutishuone/lansi-uudenmaan-hyvinvointialue-vastra-nylands-valfardsomrade?publisherId=69818831" TargetMode="External"/><Relationship Id="rId5" Type="http://schemas.openxmlformats.org/officeDocument/2006/relationships/hyperlink" Target="https://twitter.com/LUhyvinvointi" TargetMode="External"/><Relationship Id="rId10" Type="http://schemas.openxmlformats.org/officeDocument/2006/relationships/hyperlink" Target="https://www.luvn.fi/sv/ta-del-och-paverka" TargetMode="External"/><Relationship Id="rId4" Type="http://schemas.openxmlformats.org/officeDocument/2006/relationships/hyperlink" Target="https://www.luvn.fi/en" TargetMode="External"/><Relationship Id="rId9" Type="http://schemas.openxmlformats.org/officeDocument/2006/relationships/hyperlink" Target="https://www.luvn.fi/sv/prenumerera-pa-nyhetsbrevet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twitter.com/LUhyvinvointi" TargetMode="External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9.xml"/><Relationship Id="rId6" Type="http://schemas.openxmlformats.org/officeDocument/2006/relationships/hyperlink" Target="http://www.luvn.fi/" TargetMode="External"/><Relationship Id="rId5" Type="http://schemas.openxmlformats.org/officeDocument/2006/relationships/hyperlink" Target="https://www.linkedin.com/company/lansiuudenmaanhyvinvointialue" TargetMode="External"/><Relationship Id="rId4" Type="http://schemas.openxmlformats.org/officeDocument/2006/relationships/hyperlink" Target="https://www.facebook.com/LansiUudenmaanHyvinvointialue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16.png"/><Relationship Id="rId18" Type="http://schemas.openxmlformats.org/officeDocument/2006/relationships/image" Target="../media/image2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svg"/><Relationship Id="rId17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9.sv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9.sv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svg"/><Relationship Id="rId19" Type="http://schemas.openxmlformats.org/officeDocument/2006/relationships/image" Target="../media/image22.png"/><Relationship Id="rId4" Type="http://schemas.openxmlformats.org/officeDocument/2006/relationships/image" Target="../media/image7.svg"/><Relationship Id="rId9" Type="http://schemas.openxmlformats.org/officeDocument/2006/relationships/image" Target="../media/image12.png"/><Relationship Id="rId14" Type="http://schemas.openxmlformats.org/officeDocument/2006/relationships/image" Target="../media/image17.sv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svg"/><Relationship Id="rId11" Type="http://schemas.openxmlformats.org/officeDocument/2006/relationships/image" Target="../media/image34.sv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svg"/><Relationship Id="rId9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Kuvan paikkamerkki 12" descr="Lapsi halaa ikääntynyttä henkilöä.">
            <a:extLst>
              <a:ext uri="{FF2B5EF4-FFF2-40B4-BE49-F238E27FC236}">
                <a16:creationId xmlns:a16="http://schemas.microsoft.com/office/drawing/2014/main" id="{ACEA218E-120F-4B56-BE68-096DC7543203}"/>
              </a:ext>
            </a:extLst>
          </p:cNvPr>
          <p:cNvPicPr>
            <a:picLocks noGrp="1" noChangeAspect="1"/>
          </p:cNvPicPr>
          <p:nvPr>
            <p:ph type="pic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89" b="29789"/>
          <a:stretch>
            <a:fillRect/>
          </a:stretch>
        </p:blipFill>
        <p:spPr/>
      </p:pic>
      <p:sp>
        <p:nvSpPr>
          <p:cNvPr id="3" name="Otsikko 2">
            <a:extLst>
              <a:ext uri="{FF2B5EF4-FFF2-40B4-BE49-F238E27FC236}">
                <a16:creationId xmlns:a16="http://schemas.microsoft.com/office/drawing/2014/main" id="{E8B55BB7-4A47-4B2F-812D-07BECC2C5A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1896" y="3709449"/>
            <a:ext cx="7876032" cy="1571773"/>
          </a:xfrm>
        </p:spPr>
        <p:txBody>
          <a:bodyPr/>
          <a:lstStyle/>
          <a:p>
            <a:r>
              <a:rPr lang="fi-FI">
                <a:ea typeface="Verdana"/>
              </a:rPr>
              <a:t>Länsi-Uudenmaan hyvinvointialueen ikääntyneiden palvelut</a:t>
            </a:r>
            <a:endParaRPr lang="fi-FI" noProof="0"/>
          </a:p>
        </p:txBody>
      </p:sp>
      <p:sp>
        <p:nvSpPr>
          <p:cNvPr id="4" name="Alaotsikko 3">
            <a:extLst>
              <a:ext uri="{FF2B5EF4-FFF2-40B4-BE49-F238E27FC236}">
                <a16:creationId xmlns:a16="http://schemas.microsoft.com/office/drawing/2014/main" id="{C44305BB-59D2-4E9B-843A-F18722A94CC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i-FI" noProof="0"/>
              <a:t>28.9.2022</a:t>
            </a:r>
          </a:p>
        </p:txBody>
      </p:sp>
      <p:sp>
        <p:nvSpPr>
          <p:cNvPr id="8" name="Suorakulmio 7">
            <a:extLst>
              <a:ext uri="{FF2B5EF4-FFF2-40B4-BE49-F238E27FC236}">
                <a16:creationId xmlns:a16="http://schemas.microsoft.com/office/drawing/2014/main" id="{DF491E03-4774-4F27-B81D-BBBEAE5F8BC6}"/>
              </a:ext>
            </a:extLst>
          </p:cNvPr>
          <p:cNvSpPr/>
          <p:nvPr/>
        </p:nvSpPr>
        <p:spPr>
          <a:xfrm>
            <a:off x="9750175" y="5281222"/>
            <a:ext cx="2308261" cy="12957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300"/>
              </a:spcBef>
            </a:pPr>
            <a:r>
              <a:rPr lang="fi-FI" sz="900">
                <a:solidFill>
                  <a:schemeClr val="tx1"/>
                </a:solidFill>
                <a:latin typeface="Filson Pro Medium" panose="02000000000000000000" pitchFamily="50" charset="0"/>
              </a:rPr>
              <a:t>Länsi-Uudenmaan hyvinvointialue</a:t>
            </a:r>
          </a:p>
          <a:p>
            <a:pPr algn="ctr">
              <a:spcBef>
                <a:spcPts val="300"/>
              </a:spcBef>
            </a:pPr>
            <a:r>
              <a:rPr lang="fi-FI" sz="900">
                <a:solidFill>
                  <a:schemeClr val="tx1"/>
                </a:solidFill>
                <a:latin typeface="Filson Pro Medium" panose="02000000000000000000" pitchFamily="50" charset="0"/>
              </a:rPr>
              <a:t>Västra </a:t>
            </a:r>
            <a:r>
              <a:rPr lang="fi-FI" sz="900" err="1">
                <a:solidFill>
                  <a:schemeClr val="tx1"/>
                </a:solidFill>
                <a:latin typeface="Filson Pro Medium" panose="02000000000000000000" pitchFamily="50" charset="0"/>
              </a:rPr>
              <a:t>Nylands</a:t>
            </a:r>
            <a:r>
              <a:rPr lang="fi-FI" sz="900">
                <a:solidFill>
                  <a:schemeClr val="tx1"/>
                </a:solidFill>
                <a:latin typeface="Filson Pro Medium" panose="02000000000000000000" pitchFamily="50" charset="0"/>
              </a:rPr>
              <a:t> </a:t>
            </a:r>
            <a:r>
              <a:rPr lang="fi-FI" sz="900" err="1">
                <a:solidFill>
                  <a:schemeClr val="tx1"/>
                </a:solidFill>
                <a:latin typeface="Filson Pro Medium" panose="02000000000000000000" pitchFamily="50" charset="0"/>
              </a:rPr>
              <a:t>välfärdsområde</a:t>
            </a:r>
            <a:endParaRPr lang="fi-FI" sz="900">
              <a:solidFill>
                <a:schemeClr val="tx1"/>
              </a:solidFill>
              <a:latin typeface="Filson Pro Medium" panose="02000000000000000000" pitchFamily="50" charset="0"/>
            </a:endParaRPr>
          </a:p>
        </p:txBody>
      </p:sp>
      <p:pic>
        <p:nvPicPr>
          <p:cNvPr id="10" name="Sisällön paikkamerkki 6" descr="Länsi-Uudenmaan kartta.">
            <a:extLst>
              <a:ext uri="{FF2B5EF4-FFF2-40B4-BE49-F238E27FC236}">
                <a16:creationId xmlns:a16="http://schemas.microsoft.com/office/drawing/2014/main" id="{1C4670EA-4BF4-4459-B61A-1C917506EB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4562" y="4495335"/>
            <a:ext cx="1828799" cy="1452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6927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5FB61C7-B581-48A6-A42D-D2360FD55E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874" y="643560"/>
            <a:ext cx="7733802" cy="1144302"/>
          </a:xfrm>
        </p:spPr>
        <p:txBody>
          <a:bodyPr/>
          <a:lstStyle/>
          <a:p>
            <a:r>
              <a:rPr lang="fi-FI"/>
              <a:t>Kotona asumista tukevat palvelut</a:t>
            </a:r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CC6B8587-78E5-4390-B7A8-700C45592AD7}"/>
              </a:ext>
            </a:extLst>
          </p:cNvPr>
          <p:cNvSpPr txBox="1"/>
          <p:nvPr/>
        </p:nvSpPr>
        <p:spPr>
          <a:xfrm>
            <a:off x="1092299" y="1787862"/>
            <a:ext cx="4332292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i-FI"/>
              <a:t>Palveluita ovat muun muassa</a:t>
            </a:r>
          </a:p>
        </p:txBody>
      </p:sp>
      <p:sp>
        <p:nvSpPr>
          <p:cNvPr id="7" name="Suorakulmio: Pyöristetyt kulmat 6">
            <a:extLst>
              <a:ext uri="{FF2B5EF4-FFF2-40B4-BE49-F238E27FC236}">
                <a16:creationId xmlns:a16="http://schemas.microsoft.com/office/drawing/2014/main" id="{1ED07FE1-2162-4737-9DE6-C642F8AFE112}"/>
              </a:ext>
            </a:extLst>
          </p:cNvPr>
          <p:cNvSpPr/>
          <p:nvPr/>
        </p:nvSpPr>
        <p:spPr>
          <a:xfrm>
            <a:off x="1092296" y="2235406"/>
            <a:ext cx="4479850" cy="648000"/>
          </a:xfrm>
          <a:prstGeom prst="roundRect">
            <a:avLst>
              <a:gd name="adj" fmla="val 43935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>
                <a:solidFill>
                  <a:schemeClr val="tx1"/>
                </a:solidFill>
              </a:rPr>
              <a:t>Kotihoito</a:t>
            </a:r>
          </a:p>
        </p:txBody>
      </p:sp>
      <p:sp>
        <p:nvSpPr>
          <p:cNvPr id="17" name="Suorakulmio: Pyöristetyt kulmat 16">
            <a:extLst>
              <a:ext uri="{FF2B5EF4-FFF2-40B4-BE49-F238E27FC236}">
                <a16:creationId xmlns:a16="http://schemas.microsoft.com/office/drawing/2014/main" id="{A5FD6190-AAD8-4B05-B917-2FB06C1E28D3}"/>
              </a:ext>
            </a:extLst>
          </p:cNvPr>
          <p:cNvSpPr/>
          <p:nvPr/>
        </p:nvSpPr>
        <p:spPr>
          <a:xfrm>
            <a:off x="1092296" y="3029382"/>
            <a:ext cx="4479850" cy="648000"/>
          </a:xfrm>
          <a:prstGeom prst="roundRect">
            <a:avLst>
              <a:gd name="adj" fmla="val 43935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>
                <a:solidFill>
                  <a:schemeClr val="tx1"/>
                </a:solidFill>
              </a:rPr>
              <a:t>Tukipalvelut</a:t>
            </a:r>
          </a:p>
        </p:txBody>
      </p:sp>
      <p:sp>
        <p:nvSpPr>
          <p:cNvPr id="18" name="Suorakulmio: Pyöristetyt kulmat 17">
            <a:extLst>
              <a:ext uri="{FF2B5EF4-FFF2-40B4-BE49-F238E27FC236}">
                <a16:creationId xmlns:a16="http://schemas.microsoft.com/office/drawing/2014/main" id="{AB1A0518-6EEC-4A3D-85CC-96AEB08CDBAD}"/>
              </a:ext>
            </a:extLst>
          </p:cNvPr>
          <p:cNvSpPr/>
          <p:nvPr/>
        </p:nvSpPr>
        <p:spPr>
          <a:xfrm>
            <a:off x="1092296" y="3823358"/>
            <a:ext cx="4479850" cy="648000"/>
          </a:xfrm>
          <a:prstGeom prst="roundRect">
            <a:avLst>
              <a:gd name="adj" fmla="val 43935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>
                <a:solidFill>
                  <a:schemeClr val="tx1"/>
                </a:solidFill>
              </a:rPr>
              <a:t>Kuntouttava päivätoiminta</a:t>
            </a:r>
          </a:p>
        </p:txBody>
      </p:sp>
      <p:sp>
        <p:nvSpPr>
          <p:cNvPr id="19" name="Suorakulmio: Pyöristetyt kulmat 18">
            <a:extLst>
              <a:ext uri="{FF2B5EF4-FFF2-40B4-BE49-F238E27FC236}">
                <a16:creationId xmlns:a16="http://schemas.microsoft.com/office/drawing/2014/main" id="{AF778BB8-A376-412E-A2BB-7E61849D5E41}"/>
              </a:ext>
            </a:extLst>
          </p:cNvPr>
          <p:cNvSpPr/>
          <p:nvPr/>
        </p:nvSpPr>
        <p:spPr>
          <a:xfrm>
            <a:off x="1092296" y="4617334"/>
            <a:ext cx="4479850" cy="648000"/>
          </a:xfrm>
          <a:prstGeom prst="roundRect">
            <a:avLst>
              <a:gd name="adj" fmla="val 43935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>
                <a:solidFill>
                  <a:schemeClr val="tx1"/>
                </a:solidFill>
              </a:rPr>
              <a:t>Etä- ja kotikuntoutus</a:t>
            </a:r>
          </a:p>
        </p:txBody>
      </p:sp>
      <p:sp>
        <p:nvSpPr>
          <p:cNvPr id="20" name="Suorakulmio: Pyöristetyt kulmat 19">
            <a:extLst>
              <a:ext uri="{FF2B5EF4-FFF2-40B4-BE49-F238E27FC236}">
                <a16:creationId xmlns:a16="http://schemas.microsoft.com/office/drawing/2014/main" id="{A047FA82-3B4E-404F-A13D-2E08DA0BE138}"/>
              </a:ext>
            </a:extLst>
          </p:cNvPr>
          <p:cNvSpPr/>
          <p:nvPr/>
        </p:nvSpPr>
        <p:spPr>
          <a:xfrm>
            <a:off x="1092296" y="5411311"/>
            <a:ext cx="4479850" cy="648000"/>
          </a:xfrm>
          <a:prstGeom prst="roundRect">
            <a:avLst>
              <a:gd name="adj" fmla="val 43935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>
                <a:solidFill>
                  <a:schemeClr val="tx1"/>
                </a:solidFill>
              </a:rPr>
              <a:t>Ostopalvelujen hankinta ja  valvonta</a:t>
            </a:r>
          </a:p>
        </p:txBody>
      </p:sp>
      <p:sp>
        <p:nvSpPr>
          <p:cNvPr id="22" name="Tekstiruutu 21">
            <a:extLst>
              <a:ext uri="{FF2B5EF4-FFF2-40B4-BE49-F238E27FC236}">
                <a16:creationId xmlns:a16="http://schemas.microsoft.com/office/drawing/2014/main" id="{AAFAEC83-E71D-41C0-92E2-8203A014668B}"/>
              </a:ext>
            </a:extLst>
          </p:cNvPr>
          <p:cNvSpPr txBox="1"/>
          <p:nvPr/>
        </p:nvSpPr>
        <p:spPr>
          <a:xfrm>
            <a:off x="6096000" y="2225881"/>
            <a:ext cx="5057794" cy="193899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i-FI">
                <a:effectLst/>
                <a:ea typeface="Calibri" panose="020F0502020204030204" pitchFamily="34" charset="0"/>
              </a:rPr>
              <a:t>Palvelut ja toimintatavat tukevat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i-FI">
                <a:ea typeface="Calibri" panose="020F0502020204030204" pitchFamily="34" charset="0"/>
              </a:rPr>
              <a:t>o</a:t>
            </a:r>
            <a:r>
              <a:rPr lang="fi-FI">
                <a:effectLst/>
                <a:ea typeface="Calibri" panose="020F0502020204030204" pitchFamily="34" charset="0"/>
              </a:rPr>
              <a:t>sallisuutta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i-FI">
                <a:ea typeface="Calibri" panose="020F0502020204030204" pitchFamily="34" charset="0"/>
              </a:rPr>
              <a:t>t</a:t>
            </a:r>
            <a:r>
              <a:rPr lang="fi-FI">
                <a:effectLst/>
                <a:ea typeface="Calibri" panose="020F0502020204030204" pitchFamily="34" charset="0"/>
              </a:rPr>
              <a:t>oimintakykyä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i-FI">
                <a:ea typeface="Calibri" panose="020F0502020204030204" pitchFamily="34" charset="0"/>
              </a:rPr>
              <a:t>omatoimisuutta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i-FI">
                <a:effectLst/>
                <a:ea typeface="Calibri" panose="020F0502020204030204" pitchFamily="34" charset="0"/>
              </a:rPr>
              <a:t>itsenäisyyttä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i-FI">
                <a:ea typeface="Calibri" panose="020F0502020204030204" pitchFamily="34" charset="0"/>
              </a:rPr>
              <a:t>t</a:t>
            </a:r>
            <a:r>
              <a:rPr lang="fi-FI">
                <a:effectLst/>
                <a:ea typeface="Calibri" panose="020F0502020204030204" pitchFamily="34" charset="0"/>
              </a:rPr>
              <a:t>urvallisuutta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i-FI">
                <a:effectLst/>
                <a:ea typeface="Calibri" panose="020F0502020204030204" pitchFamily="34" charset="0"/>
              </a:rPr>
              <a:t>arjessa selviytymistä.</a:t>
            </a:r>
            <a:endParaRPr lang="fi-FI"/>
          </a:p>
        </p:txBody>
      </p:sp>
      <p:sp>
        <p:nvSpPr>
          <p:cNvPr id="23" name="Tekstiruutu 22">
            <a:extLst>
              <a:ext uri="{FF2B5EF4-FFF2-40B4-BE49-F238E27FC236}">
                <a16:creationId xmlns:a16="http://schemas.microsoft.com/office/drawing/2014/main" id="{B14523D5-FCAF-4D39-B9AC-A1E29DEC523A}"/>
              </a:ext>
            </a:extLst>
          </p:cNvPr>
          <p:cNvSpPr txBox="1"/>
          <p:nvPr/>
        </p:nvSpPr>
        <p:spPr>
          <a:xfrm>
            <a:off x="6096000" y="4452113"/>
            <a:ext cx="5514975" cy="193899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i-FI" sz="1800">
                <a:effectLst/>
                <a:ea typeface="Calibri" panose="020F0502020204030204" pitchFamily="34" charset="0"/>
              </a:rPr>
              <a:t>Edistetään mahdollisuutta asua turvallisesti omassa kodissa.</a:t>
            </a:r>
          </a:p>
          <a:p>
            <a:pPr algn="l"/>
            <a:endParaRPr lang="fi-FI" sz="1800">
              <a:effectLst/>
              <a:ea typeface="Calibri" panose="020F0502020204030204" pitchFamily="34" charset="0"/>
            </a:endParaRPr>
          </a:p>
          <a:p>
            <a:pPr algn="l"/>
            <a:r>
              <a:rPr lang="fi-FI" sz="1800">
                <a:effectLst/>
                <a:ea typeface="Calibri" panose="020F0502020204030204" pitchFamily="34" charset="0"/>
              </a:rPr>
              <a:t>Palvelut toimivat koko alueella.</a:t>
            </a:r>
          </a:p>
          <a:p>
            <a:pPr algn="l"/>
            <a:endParaRPr lang="fi-FI"/>
          </a:p>
          <a:p>
            <a:pPr algn="l"/>
            <a:r>
              <a:rPr lang="fi-FI"/>
              <a:t>Kotihoidossa työtä tekee yli 1000 ammattilaista.</a:t>
            </a:r>
          </a:p>
        </p:txBody>
      </p:sp>
    </p:spTree>
    <p:extLst>
      <p:ext uri="{BB962C8B-B14F-4D97-AF65-F5344CB8AC3E}">
        <p14:creationId xmlns:p14="http://schemas.microsoft.com/office/powerpoint/2010/main" val="38710827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isällön paikkamerkki 5" descr="Henkilö työntää pyörätuolia, jossa ikäihminen.">
            <a:extLst>
              <a:ext uri="{FF2B5EF4-FFF2-40B4-BE49-F238E27FC236}">
                <a16:creationId xmlns:a16="http://schemas.microsoft.com/office/drawing/2014/main" id="{1C5CEB3F-3540-481D-9192-6E571BE271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175" y="1066483"/>
            <a:ext cx="5457825" cy="5457825"/>
          </a:xfrm>
        </p:spPr>
      </p:pic>
      <p:sp>
        <p:nvSpPr>
          <p:cNvPr id="7" name="Otsikko 2">
            <a:extLst>
              <a:ext uri="{FF2B5EF4-FFF2-40B4-BE49-F238E27FC236}">
                <a16:creationId xmlns:a16="http://schemas.microsoft.com/office/drawing/2014/main" id="{7A144DA9-B3D3-4917-ADEA-7CA567D02226}"/>
              </a:ext>
            </a:extLst>
          </p:cNvPr>
          <p:cNvSpPr txBox="1">
            <a:spLocks/>
          </p:cNvSpPr>
          <p:nvPr/>
        </p:nvSpPr>
        <p:spPr>
          <a:xfrm>
            <a:off x="6258560" y="1445741"/>
            <a:ext cx="5088890" cy="378049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sz="3800"/>
              <a:t>Asumispalvelut</a:t>
            </a:r>
            <a:br>
              <a:rPr lang="fi-FI" sz="3800"/>
            </a:br>
            <a:br>
              <a:rPr lang="fi-FI" sz="3800"/>
            </a:br>
            <a:r>
              <a:rPr lang="fi-FI" sz="3800"/>
              <a:t>- </a:t>
            </a:r>
            <a:r>
              <a:rPr lang="fi-FI" sz="3800" i="1"/>
              <a:t>hyvä ja toimintakykyinen elämä kodinomaisessa ympäristössä</a:t>
            </a:r>
          </a:p>
        </p:txBody>
      </p:sp>
    </p:spTree>
    <p:extLst>
      <p:ext uri="{BB962C8B-B14F-4D97-AF65-F5344CB8AC3E}">
        <p14:creationId xmlns:p14="http://schemas.microsoft.com/office/powerpoint/2010/main" val="11548752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>
            <a:extLst>
              <a:ext uri="{FF2B5EF4-FFF2-40B4-BE49-F238E27FC236}">
                <a16:creationId xmlns:a16="http://schemas.microsoft.com/office/drawing/2014/main" id="{B6BDD3B3-1D75-4A64-8921-EC2DB0B24C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874" y="624898"/>
            <a:ext cx="9955306" cy="601547"/>
          </a:xfrm>
        </p:spPr>
        <p:txBody>
          <a:bodyPr/>
          <a:lstStyle/>
          <a:p>
            <a:r>
              <a:rPr lang="fi-FI"/>
              <a:t>Asumispalvelut</a:t>
            </a:r>
          </a:p>
        </p:txBody>
      </p:sp>
      <p:sp>
        <p:nvSpPr>
          <p:cNvPr id="13" name="Suorakulmio: Pyöristetyt kulmat 12">
            <a:extLst>
              <a:ext uri="{FF2B5EF4-FFF2-40B4-BE49-F238E27FC236}">
                <a16:creationId xmlns:a16="http://schemas.microsoft.com/office/drawing/2014/main" id="{9BCBBE7D-CA4D-4063-BA1A-C290CFECBDC4}"/>
              </a:ext>
            </a:extLst>
          </p:cNvPr>
          <p:cNvSpPr/>
          <p:nvPr/>
        </p:nvSpPr>
        <p:spPr>
          <a:xfrm>
            <a:off x="1092296" y="1832636"/>
            <a:ext cx="4479850" cy="648000"/>
          </a:xfrm>
          <a:prstGeom prst="roundRect">
            <a:avLst>
              <a:gd name="adj" fmla="val 43935"/>
            </a:avLst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i-FI">
                <a:solidFill>
                  <a:schemeClr val="tx1"/>
                </a:solidFill>
              </a:rPr>
              <a:t>I</a:t>
            </a:r>
            <a:r>
              <a:rPr lang="fi-FI" sz="1800">
                <a:solidFill>
                  <a:schemeClr val="tx1"/>
                </a:solidFill>
              </a:rPr>
              <a:t>kääntyneiden palveluasuminen</a:t>
            </a:r>
            <a:r>
              <a:rPr lang="fi-FI">
                <a:solidFill>
                  <a:schemeClr val="tx1"/>
                </a:solidFill>
              </a:rPr>
              <a:t> </a:t>
            </a:r>
            <a:endParaRPr lang="fi-FI">
              <a:solidFill>
                <a:schemeClr val="tx1"/>
              </a:solidFill>
              <a:ea typeface="Verdana"/>
            </a:endParaRPr>
          </a:p>
        </p:txBody>
      </p:sp>
      <p:sp>
        <p:nvSpPr>
          <p:cNvPr id="14" name="Suorakulmio: Pyöristetyt kulmat 13">
            <a:extLst>
              <a:ext uri="{FF2B5EF4-FFF2-40B4-BE49-F238E27FC236}">
                <a16:creationId xmlns:a16="http://schemas.microsoft.com/office/drawing/2014/main" id="{F6CAD863-F74B-44C8-A68D-83DA7F58B6FA}"/>
              </a:ext>
            </a:extLst>
          </p:cNvPr>
          <p:cNvSpPr/>
          <p:nvPr/>
        </p:nvSpPr>
        <p:spPr>
          <a:xfrm>
            <a:off x="1092296" y="2640093"/>
            <a:ext cx="4479850" cy="648000"/>
          </a:xfrm>
          <a:prstGeom prst="roundRect">
            <a:avLst>
              <a:gd name="adj" fmla="val 43935"/>
            </a:avLst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>
                <a:solidFill>
                  <a:schemeClr val="tx1"/>
                </a:solidFill>
              </a:rPr>
              <a:t>I</a:t>
            </a:r>
            <a:r>
              <a:rPr lang="fi-FI" sz="1800">
                <a:solidFill>
                  <a:schemeClr val="tx1"/>
                </a:solidFill>
              </a:rPr>
              <a:t>äkkäiden tehostettu palveluasuminen</a:t>
            </a:r>
            <a:endParaRPr lang="fi-FI">
              <a:solidFill>
                <a:schemeClr val="tx1"/>
              </a:solidFill>
            </a:endParaRPr>
          </a:p>
        </p:txBody>
      </p:sp>
      <p:sp>
        <p:nvSpPr>
          <p:cNvPr id="15" name="Suorakulmio: Pyöristetyt kulmat 14">
            <a:extLst>
              <a:ext uri="{FF2B5EF4-FFF2-40B4-BE49-F238E27FC236}">
                <a16:creationId xmlns:a16="http://schemas.microsoft.com/office/drawing/2014/main" id="{D098E13C-E436-431B-A633-D9CBFD640CC3}"/>
              </a:ext>
            </a:extLst>
          </p:cNvPr>
          <p:cNvSpPr/>
          <p:nvPr/>
        </p:nvSpPr>
        <p:spPr>
          <a:xfrm>
            <a:off x="1092296" y="3447550"/>
            <a:ext cx="4479850" cy="648000"/>
          </a:xfrm>
          <a:prstGeom prst="roundRect">
            <a:avLst>
              <a:gd name="adj" fmla="val 43935"/>
            </a:avLst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>
                <a:solidFill>
                  <a:schemeClr val="tx1"/>
                </a:solidFill>
              </a:rPr>
              <a:t>L</a:t>
            </a:r>
            <a:r>
              <a:rPr lang="fi-FI" sz="1800">
                <a:solidFill>
                  <a:schemeClr val="tx1"/>
                </a:solidFill>
              </a:rPr>
              <a:t>yhytaikaishoito</a:t>
            </a:r>
            <a:endParaRPr lang="fi-FI">
              <a:solidFill>
                <a:schemeClr val="tx1"/>
              </a:solidFill>
            </a:endParaRPr>
          </a:p>
        </p:txBody>
      </p:sp>
      <p:sp>
        <p:nvSpPr>
          <p:cNvPr id="16" name="Suorakulmio: Pyöristetyt kulmat 15">
            <a:extLst>
              <a:ext uri="{FF2B5EF4-FFF2-40B4-BE49-F238E27FC236}">
                <a16:creationId xmlns:a16="http://schemas.microsoft.com/office/drawing/2014/main" id="{C802B1E4-588A-46B9-A3B9-600E52D171FA}"/>
              </a:ext>
            </a:extLst>
          </p:cNvPr>
          <p:cNvSpPr/>
          <p:nvPr/>
        </p:nvSpPr>
        <p:spPr>
          <a:xfrm>
            <a:off x="1092296" y="4255008"/>
            <a:ext cx="4479850" cy="648000"/>
          </a:xfrm>
          <a:prstGeom prst="roundRect">
            <a:avLst>
              <a:gd name="adj" fmla="val 43935"/>
            </a:avLst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>
                <a:solidFill>
                  <a:schemeClr val="tx1"/>
                </a:solidFill>
              </a:rPr>
              <a:t>O</a:t>
            </a:r>
            <a:r>
              <a:rPr lang="fi-FI" sz="1800">
                <a:solidFill>
                  <a:schemeClr val="tx1"/>
                </a:solidFill>
              </a:rPr>
              <a:t>stopalvelujen hankinta ja valvonta</a:t>
            </a:r>
            <a:endParaRPr lang="fi-FI">
              <a:solidFill>
                <a:schemeClr val="tx1"/>
              </a:solidFill>
            </a:endParaRP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C8D7BB8A-11B0-4D31-9376-E32C9ED0F2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832184"/>
            <a:ext cx="5556438" cy="1591963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fi-FI" sz="1800"/>
              <a:t>Yhteisöllinen asuminen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i-FI" sz="1800"/>
              <a:t>vuokra-asunto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i-FI" sz="1800"/>
              <a:t>asukkaiden yhteisiä tiloja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i-FI" sz="1800"/>
              <a:t>toimintaa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i-FI" sz="1800"/>
              <a:t>hoivaa ja huolenpitoa tarpeen mukaan</a:t>
            </a:r>
          </a:p>
        </p:txBody>
      </p:sp>
      <p:sp>
        <p:nvSpPr>
          <p:cNvPr id="12" name="Tekstiruutu 11">
            <a:extLst>
              <a:ext uri="{FF2B5EF4-FFF2-40B4-BE49-F238E27FC236}">
                <a16:creationId xmlns:a16="http://schemas.microsoft.com/office/drawing/2014/main" id="{859D4A19-42E3-41D5-9CC1-41FFBD8CD193}"/>
              </a:ext>
            </a:extLst>
          </p:cNvPr>
          <p:cNvSpPr txBox="1"/>
          <p:nvPr/>
        </p:nvSpPr>
        <p:spPr>
          <a:xfrm>
            <a:off x="6102162" y="3508748"/>
            <a:ext cx="5556438" cy="13849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i-FI"/>
              <a:t>Ympärivuorokautinen palveluasuminen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i-FI"/>
              <a:t>asumista hoivakodissa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i-FI"/>
              <a:t>lyhyt- tai pitkäaikaista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i-FI"/>
              <a:t>palvelutarpeen mukaista hoivaa ja huolenpitoa </a:t>
            </a:r>
          </a:p>
        </p:txBody>
      </p:sp>
      <p:sp>
        <p:nvSpPr>
          <p:cNvPr id="9" name="Tekstiruutu 8">
            <a:extLst>
              <a:ext uri="{FF2B5EF4-FFF2-40B4-BE49-F238E27FC236}">
                <a16:creationId xmlns:a16="http://schemas.microsoft.com/office/drawing/2014/main" id="{57CC0EFC-ADA6-4AC5-B34F-E150D6B8A54F}"/>
              </a:ext>
            </a:extLst>
          </p:cNvPr>
          <p:cNvSpPr txBox="1"/>
          <p:nvPr/>
        </p:nvSpPr>
        <p:spPr>
          <a:xfrm>
            <a:off x="6073527" y="5137834"/>
            <a:ext cx="5695686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i-FI" sz="1800">
                <a:solidFill>
                  <a:schemeClr val="tx1"/>
                </a:solidFill>
              </a:rPr>
              <a:t>Tavoitteena on hyvä ja toimintakykyinen elämä.</a:t>
            </a:r>
          </a:p>
          <a:p>
            <a:endParaRPr lang="fi-FI" err="1"/>
          </a:p>
        </p:txBody>
      </p:sp>
      <p:sp>
        <p:nvSpPr>
          <p:cNvPr id="11" name="Tekstiruutu 10">
            <a:extLst>
              <a:ext uri="{FF2B5EF4-FFF2-40B4-BE49-F238E27FC236}">
                <a16:creationId xmlns:a16="http://schemas.microsoft.com/office/drawing/2014/main" id="{6F395C42-C6EC-4491-8C8B-B95357D52C14}"/>
              </a:ext>
            </a:extLst>
          </p:cNvPr>
          <p:cNvSpPr txBox="1"/>
          <p:nvPr/>
        </p:nvSpPr>
        <p:spPr>
          <a:xfrm>
            <a:off x="6096000" y="5691832"/>
            <a:ext cx="6051454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i-FI" sz="1800"/>
              <a:t>Asumispalveluissa työskentelee yli 1000 sote-ammattilaista.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387193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62B92579-092E-481B-9B53-709A7AD790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26548-A701-4132-A0A2-A9B09A70FF4B}" type="slidenum">
              <a:rPr lang="fi-FI" smtClean="0"/>
              <a:t>13</a:t>
            </a:fld>
            <a:endParaRPr lang="fi-FI"/>
          </a:p>
        </p:txBody>
      </p:sp>
      <p:sp>
        <p:nvSpPr>
          <p:cNvPr id="3" name="Otsikko 2">
            <a:extLst>
              <a:ext uri="{FF2B5EF4-FFF2-40B4-BE49-F238E27FC236}">
                <a16:creationId xmlns:a16="http://schemas.microsoft.com/office/drawing/2014/main" id="{E20C799C-B749-4336-8EBC-0CDCEA995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DCE8963E-F809-4D0D-80E4-ED930A8B1A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283761F0-1EC6-46EB-B177-11AB5F9A35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5551772"/>
          </a:xfrm>
          <a:prstGeom prst="rect">
            <a:avLst/>
          </a:prstGeom>
        </p:spPr>
      </p:pic>
      <p:pic>
        <p:nvPicPr>
          <p:cNvPr id="6" name="Kuva 5">
            <a:extLst>
              <a:ext uri="{FF2B5EF4-FFF2-40B4-BE49-F238E27FC236}">
                <a16:creationId xmlns:a16="http://schemas.microsoft.com/office/drawing/2014/main" id="{D2F5733C-79C2-4172-B4E6-0DDF273A9C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252936"/>
            <a:ext cx="12192000" cy="3288535"/>
          </a:xfrm>
          <a:prstGeom prst="rect">
            <a:avLst/>
          </a:prstGeom>
        </p:spPr>
      </p:pic>
      <p:sp>
        <p:nvSpPr>
          <p:cNvPr id="7" name="Suorakulmio 6">
            <a:extLst>
              <a:ext uri="{FF2B5EF4-FFF2-40B4-BE49-F238E27FC236}">
                <a16:creationId xmlns:a16="http://schemas.microsoft.com/office/drawing/2014/main" id="{A91D22CC-BB19-43F0-ADD6-B06078F3F6A9}"/>
              </a:ext>
            </a:extLst>
          </p:cNvPr>
          <p:cNvSpPr/>
          <p:nvPr/>
        </p:nvSpPr>
        <p:spPr>
          <a:xfrm>
            <a:off x="6798459" y="6177289"/>
            <a:ext cx="53006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>
                <a:hlinkClick r:id="rId4"/>
              </a:rPr>
              <a:t>Länsi-Uudenmaan hoivakodit (lu-palvelut.fi)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250444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isällön paikkamerkki 5" descr="Kaksi henkilöä keskustelee, toinen tekee muistiinpanoja, piirros.">
            <a:extLst>
              <a:ext uri="{FF2B5EF4-FFF2-40B4-BE49-F238E27FC236}">
                <a16:creationId xmlns:a16="http://schemas.microsoft.com/office/drawing/2014/main" id="{90B324F1-0133-43C1-9AF4-6BBB067191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8" y="1509936"/>
            <a:ext cx="4204312" cy="4590952"/>
          </a:xfrm>
        </p:spPr>
      </p:pic>
      <p:sp>
        <p:nvSpPr>
          <p:cNvPr id="4" name="Otsikko 2">
            <a:extLst>
              <a:ext uri="{FF2B5EF4-FFF2-40B4-BE49-F238E27FC236}">
                <a16:creationId xmlns:a16="http://schemas.microsoft.com/office/drawing/2014/main" id="{CAC15E5C-5DD5-49D9-94E3-75216D730231}"/>
              </a:ext>
            </a:extLst>
          </p:cNvPr>
          <p:cNvSpPr txBox="1">
            <a:spLocks/>
          </p:cNvSpPr>
          <p:nvPr/>
        </p:nvSpPr>
        <p:spPr>
          <a:xfrm>
            <a:off x="6258560" y="1445741"/>
            <a:ext cx="5088890" cy="378049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sz="3800"/>
              <a:t>Sairaalapalvelut</a:t>
            </a:r>
            <a:br>
              <a:rPr lang="fi-FI" sz="3800"/>
            </a:br>
            <a:br>
              <a:rPr lang="fi-FI" sz="3800"/>
            </a:br>
            <a:r>
              <a:rPr lang="fi-FI" sz="3800"/>
              <a:t>- </a:t>
            </a:r>
            <a:r>
              <a:rPr lang="fi-FI" sz="3800" i="1"/>
              <a:t>ikääntyneiden hoidon ja kuntoutuksen asiantuntija sekä kotona asumisen tukipalvelu</a:t>
            </a:r>
          </a:p>
        </p:txBody>
      </p:sp>
    </p:spTree>
    <p:extLst>
      <p:ext uri="{BB962C8B-B14F-4D97-AF65-F5344CB8AC3E}">
        <p14:creationId xmlns:p14="http://schemas.microsoft.com/office/powerpoint/2010/main" val="41981704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>
            <a:extLst>
              <a:ext uri="{FF2B5EF4-FFF2-40B4-BE49-F238E27FC236}">
                <a16:creationId xmlns:a16="http://schemas.microsoft.com/office/drawing/2014/main" id="{9AEC1E49-BC56-42F3-808C-82E555B24B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873" y="620713"/>
            <a:ext cx="10686551" cy="561271"/>
          </a:xfrm>
        </p:spPr>
        <p:txBody>
          <a:bodyPr/>
          <a:lstStyle/>
          <a:p>
            <a:r>
              <a:rPr lang="fi-FI"/>
              <a:t>Sairaalapalvelut</a:t>
            </a:r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9B804E02-2C59-4C5F-AA2A-18E2543A29EE}"/>
              </a:ext>
            </a:extLst>
          </p:cNvPr>
          <p:cNvSpPr txBox="1"/>
          <p:nvPr/>
        </p:nvSpPr>
        <p:spPr>
          <a:xfrm>
            <a:off x="1092299" y="1597362"/>
            <a:ext cx="4332292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i-FI"/>
              <a:t>Sairaalapalveluja ovat muun muassa</a:t>
            </a:r>
          </a:p>
        </p:txBody>
      </p:sp>
      <p:sp>
        <p:nvSpPr>
          <p:cNvPr id="6" name="Suorakulmio: Pyöristetyt kulmat 5">
            <a:extLst>
              <a:ext uri="{FF2B5EF4-FFF2-40B4-BE49-F238E27FC236}">
                <a16:creationId xmlns:a16="http://schemas.microsoft.com/office/drawing/2014/main" id="{6C290F47-C15A-4E13-8115-D732F81ADD37}"/>
              </a:ext>
            </a:extLst>
          </p:cNvPr>
          <p:cNvSpPr/>
          <p:nvPr/>
        </p:nvSpPr>
        <p:spPr>
          <a:xfrm>
            <a:off x="1092296" y="2044906"/>
            <a:ext cx="4479850" cy="648000"/>
          </a:xfrm>
          <a:prstGeom prst="roundRect">
            <a:avLst>
              <a:gd name="adj" fmla="val 43935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>
                <a:solidFill>
                  <a:schemeClr val="tx1"/>
                </a:solidFill>
              </a:rPr>
              <a:t>Keskitetty potilasohjaus</a:t>
            </a:r>
          </a:p>
        </p:txBody>
      </p:sp>
      <p:sp>
        <p:nvSpPr>
          <p:cNvPr id="11" name="Suorakulmio: Pyöristetyt kulmat 10">
            <a:extLst>
              <a:ext uri="{FF2B5EF4-FFF2-40B4-BE49-F238E27FC236}">
                <a16:creationId xmlns:a16="http://schemas.microsoft.com/office/drawing/2014/main" id="{CC65607F-FEDA-476E-B385-5B9737939D8B}"/>
              </a:ext>
            </a:extLst>
          </p:cNvPr>
          <p:cNvSpPr/>
          <p:nvPr/>
        </p:nvSpPr>
        <p:spPr>
          <a:xfrm>
            <a:off x="1092296" y="2838882"/>
            <a:ext cx="4479850" cy="648000"/>
          </a:xfrm>
          <a:prstGeom prst="roundRect">
            <a:avLst>
              <a:gd name="adj" fmla="val 43935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>
                <a:solidFill>
                  <a:schemeClr val="tx1"/>
                </a:solidFill>
              </a:rPr>
              <a:t>Perustason osastohoito</a:t>
            </a:r>
          </a:p>
        </p:txBody>
      </p:sp>
      <p:sp>
        <p:nvSpPr>
          <p:cNvPr id="12" name="Suorakulmio: Pyöristetyt kulmat 11">
            <a:extLst>
              <a:ext uri="{FF2B5EF4-FFF2-40B4-BE49-F238E27FC236}">
                <a16:creationId xmlns:a16="http://schemas.microsoft.com/office/drawing/2014/main" id="{59E1B1E2-FDB7-45E5-9FEE-19CBC4147A14}"/>
              </a:ext>
            </a:extLst>
          </p:cNvPr>
          <p:cNvSpPr/>
          <p:nvPr/>
        </p:nvSpPr>
        <p:spPr>
          <a:xfrm>
            <a:off x="1092296" y="3632858"/>
            <a:ext cx="4479850" cy="648000"/>
          </a:xfrm>
          <a:prstGeom prst="roundRect">
            <a:avLst>
              <a:gd name="adj" fmla="val 43935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>
                <a:solidFill>
                  <a:schemeClr val="tx1"/>
                </a:solidFill>
              </a:rPr>
              <a:t>Kotisairaala ja liikkuva sairaala</a:t>
            </a:r>
          </a:p>
        </p:txBody>
      </p:sp>
      <p:sp>
        <p:nvSpPr>
          <p:cNvPr id="13" name="Suorakulmio: Pyöristetyt kulmat 12">
            <a:extLst>
              <a:ext uri="{FF2B5EF4-FFF2-40B4-BE49-F238E27FC236}">
                <a16:creationId xmlns:a16="http://schemas.microsoft.com/office/drawing/2014/main" id="{0F07AEF5-11A1-4431-A435-84704960E9A6}"/>
              </a:ext>
            </a:extLst>
          </p:cNvPr>
          <p:cNvSpPr/>
          <p:nvPr/>
        </p:nvSpPr>
        <p:spPr>
          <a:xfrm>
            <a:off x="1092296" y="4426834"/>
            <a:ext cx="4479850" cy="648000"/>
          </a:xfrm>
          <a:prstGeom prst="roundRect">
            <a:avLst>
              <a:gd name="adj" fmla="val 43935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>
                <a:solidFill>
                  <a:schemeClr val="tx1"/>
                </a:solidFill>
              </a:rPr>
              <a:t>Osastokuntoutus</a:t>
            </a:r>
          </a:p>
        </p:txBody>
      </p:sp>
      <p:sp>
        <p:nvSpPr>
          <p:cNvPr id="14" name="Suorakulmio: Pyöristetyt kulmat 13">
            <a:extLst>
              <a:ext uri="{FF2B5EF4-FFF2-40B4-BE49-F238E27FC236}">
                <a16:creationId xmlns:a16="http://schemas.microsoft.com/office/drawing/2014/main" id="{BD8D7F8E-7456-4F85-885E-EC95FB29C115}"/>
              </a:ext>
            </a:extLst>
          </p:cNvPr>
          <p:cNvSpPr/>
          <p:nvPr/>
        </p:nvSpPr>
        <p:spPr>
          <a:xfrm>
            <a:off x="1092296" y="5220811"/>
            <a:ext cx="4479850" cy="648000"/>
          </a:xfrm>
          <a:prstGeom prst="roundRect">
            <a:avLst>
              <a:gd name="adj" fmla="val 43935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>
                <a:solidFill>
                  <a:schemeClr val="tx1"/>
                </a:solidFill>
              </a:rPr>
              <a:t>Muistipoliklinikka</a:t>
            </a:r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DA279639-0CD3-4A21-9859-E2BE57672265}"/>
              </a:ext>
            </a:extLst>
          </p:cNvPr>
          <p:cNvSpPr txBox="1"/>
          <p:nvPr/>
        </p:nvSpPr>
        <p:spPr>
          <a:xfrm>
            <a:off x="6095997" y="1435556"/>
            <a:ext cx="4895313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i-FI"/>
              <a:t>Kenelle?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i-FI"/>
              <a:t>kotona asuville ikääntyneille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i-FI"/>
              <a:t>asumispalveluissa asuville ikääntyneille</a:t>
            </a:r>
          </a:p>
          <a:p>
            <a:pPr algn="l"/>
            <a:endParaRPr lang="fi-FI"/>
          </a:p>
        </p:txBody>
      </p:sp>
      <p:sp>
        <p:nvSpPr>
          <p:cNvPr id="8" name="Tekstiruutu 7">
            <a:extLst>
              <a:ext uri="{FF2B5EF4-FFF2-40B4-BE49-F238E27FC236}">
                <a16:creationId xmlns:a16="http://schemas.microsoft.com/office/drawing/2014/main" id="{5786E428-A19B-4296-A697-BD9EBEF6BF9B}"/>
              </a:ext>
            </a:extLst>
          </p:cNvPr>
          <p:cNvSpPr txBox="1"/>
          <p:nvPr/>
        </p:nvSpPr>
        <p:spPr>
          <a:xfrm>
            <a:off x="6095996" y="2522442"/>
            <a:ext cx="4895313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i-FI"/>
              <a:t>Missä?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i-FI"/>
              <a:t>osastoilla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i-FI"/>
              <a:t>poliklinikoilla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i-FI"/>
              <a:t>kotiin vietävänä palveluna</a:t>
            </a:r>
          </a:p>
        </p:txBody>
      </p:sp>
      <p:sp>
        <p:nvSpPr>
          <p:cNvPr id="9" name="Tekstiruutu 8">
            <a:extLst>
              <a:ext uri="{FF2B5EF4-FFF2-40B4-BE49-F238E27FC236}">
                <a16:creationId xmlns:a16="http://schemas.microsoft.com/office/drawing/2014/main" id="{20D4ACFC-1C71-41FF-961D-1ACFAEDD323A}"/>
              </a:ext>
            </a:extLst>
          </p:cNvPr>
          <p:cNvSpPr txBox="1"/>
          <p:nvPr/>
        </p:nvSpPr>
        <p:spPr>
          <a:xfrm>
            <a:off x="6095995" y="3872836"/>
            <a:ext cx="4895313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i-FI"/>
              <a:t>Mitä?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i-FI"/>
              <a:t>sairaanhoitoa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i-FI"/>
              <a:t>kuntoutusta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i-FI"/>
              <a:t>tutkimusta</a:t>
            </a:r>
          </a:p>
        </p:txBody>
      </p:sp>
      <p:sp>
        <p:nvSpPr>
          <p:cNvPr id="10" name="Tekstiruutu 9">
            <a:extLst>
              <a:ext uri="{FF2B5EF4-FFF2-40B4-BE49-F238E27FC236}">
                <a16:creationId xmlns:a16="http://schemas.microsoft.com/office/drawing/2014/main" id="{79C138C2-8349-4B7A-924A-27BCDD61D732}"/>
              </a:ext>
            </a:extLst>
          </p:cNvPr>
          <p:cNvSpPr txBox="1"/>
          <p:nvPr/>
        </p:nvSpPr>
        <p:spPr>
          <a:xfrm>
            <a:off x="6095995" y="5196007"/>
            <a:ext cx="5381488" cy="16619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i-FI" sz="1800"/>
              <a:t>Tavoitteena on terveyden ja toimintakykyisyyden edistäminen tukemaan kotona selviytymistä.</a:t>
            </a:r>
          </a:p>
          <a:p>
            <a:pPr algn="l"/>
            <a:endParaRPr lang="fi-FI"/>
          </a:p>
          <a:p>
            <a:pPr algn="l"/>
            <a:r>
              <a:rPr lang="fi-FI"/>
              <a:t>Sairaalapalveluissa työskentelee lähes 800 ammattilaista. </a:t>
            </a:r>
          </a:p>
        </p:txBody>
      </p:sp>
    </p:spTree>
    <p:extLst>
      <p:ext uri="{BB962C8B-B14F-4D97-AF65-F5344CB8AC3E}">
        <p14:creationId xmlns:p14="http://schemas.microsoft.com/office/powerpoint/2010/main" val="1649458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tsikko 4">
            <a:extLst>
              <a:ext uri="{FF2B5EF4-FFF2-40B4-BE49-F238E27FC236}">
                <a16:creationId xmlns:a16="http://schemas.microsoft.com/office/drawing/2014/main" id="{558A6AE8-7B8F-4B3C-8604-545A8CF44F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874" y="627892"/>
            <a:ext cx="9955306" cy="744303"/>
          </a:xfrm>
        </p:spPr>
        <p:txBody>
          <a:bodyPr/>
          <a:lstStyle/>
          <a:p>
            <a:r>
              <a:rPr lang="fi-FI"/>
              <a:t>Seuraa viestintää</a:t>
            </a:r>
          </a:p>
        </p:txBody>
      </p:sp>
      <p:sp>
        <p:nvSpPr>
          <p:cNvPr id="7" name="Sisällön paikkamerkki 4">
            <a:extLst>
              <a:ext uri="{FF2B5EF4-FFF2-40B4-BE49-F238E27FC236}">
                <a16:creationId xmlns:a16="http://schemas.microsoft.com/office/drawing/2014/main" id="{7FC88535-A04E-432A-8F18-B752A6979C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5874" y="1550987"/>
            <a:ext cx="9955213" cy="4541914"/>
          </a:xfrm>
        </p:spPr>
        <p:txBody>
          <a:bodyPr/>
          <a:lstStyle/>
          <a:p>
            <a:pPr marL="267970" indent="-267970"/>
            <a:r>
              <a:rPr lang="fi-FI" sz="1600">
                <a:ea typeface="+mn-lt"/>
                <a:cs typeface="+mn-lt"/>
              </a:rPr>
              <a:t>Verkkosivut</a:t>
            </a:r>
            <a:r>
              <a:rPr lang="sv-FI" sz="1600">
                <a:ea typeface="+mn-lt"/>
                <a:cs typeface="+mn-lt"/>
              </a:rPr>
              <a:t>:</a:t>
            </a:r>
          </a:p>
          <a:p>
            <a:pPr marL="626745" lvl="1" indent="-267970"/>
            <a:r>
              <a:rPr lang="fi-FI" sz="1600">
                <a:ea typeface="+mn-lt"/>
                <a:cs typeface="+mn-lt"/>
                <a:hlinkClick r:id="rId2"/>
              </a:rPr>
              <a:t>www.luvn.fi</a:t>
            </a:r>
            <a:endParaRPr lang="fi-FI" sz="1600">
              <a:ea typeface="+mn-lt"/>
              <a:cs typeface="+mn-lt"/>
            </a:endParaRPr>
          </a:p>
          <a:p>
            <a:pPr marL="626745" lvl="1" indent="-267970"/>
            <a:r>
              <a:rPr lang="fi-FI" sz="1600">
                <a:ea typeface="+mn-lt"/>
                <a:cs typeface="+mn-lt"/>
                <a:hlinkClick r:id="rId3"/>
              </a:rPr>
              <a:t>www.luvn.fi/sv</a:t>
            </a:r>
            <a:endParaRPr lang="fi-FI" sz="1600">
              <a:ea typeface="+mn-lt"/>
              <a:cs typeface="+mn-lt"/>
            </a:endParaRPr>
          </a:p>
          <a:p>
            <a:pPr marL="626745" lvl="1" indent="-267970"/>
            <a:r>
              <a:rPr lang="fi-FI" sz="1600">
                <a:ea typeface="+mn-lt"/>
                <a:cs typeface="+mn-lt"/>
                <a:hlinkClick r:id="rId4"/>
              </a:rPr>
              <a:t>www. luvn.fi/en</a:t>
            </a:r>
            <a:endParaRPr lang="fi-FI" sz="1600">
              <a:ea typeface="+mn-lt"/>
              <a:cs typeface="+mn-lt"/>
            </a:endParaRPr>
          </a:p>
          <a:p>
            <a:pPr marL="267970" indent="-267970"/>
            <a:r>
              <a:rPr lang="fi-FI" sz="1600">
                <a:ea typeface="+mn-lt"/>
                <a:cs typeface="+mn-lt"/>
                <a:hlinkClick r:id="rId5"/>
              </a:rPr>
              <a:t>Twitter: @Luhyvinvointi</a:t>
            </a:r>
            <a:endParaRPr lang="fi-FI" sz="1600">
              <a:ea typeface="+mn-lt"/>
              <a:cs typeface="+mn-lt"/>
            </a:endParaRPr>
          </a:p>
          <a:p>
            <a:pPr marL="267970" indent="-267970"/>
            <a:r>
              <a:rPr lang="fi-FI" sz="1600">
                <a:ea typeface="+mn-lt"/>
                <a:cs typeface="+mn-lt"/>
                <a:hlinkClick r:id="rId6"/>
              </a:rPr>
              <a:t>Facebook: @LansiUudenmaanHyvinvointialue</a:t>
            </a:r>
            <a:endParaRPr lang="fi-FI" sz="1600">
              <a:ea typeface="+mn-lt"/>
              <a:cs typeface="+mn-lt"/>
            </a:endParaRPr>
          </a:p>
          <a:p>
            <a:pPr marL="267970" indent="-267970"/>
            <a:r>
              <a:rPr lang="fi-FI" sz="1600">
                <a:ea typeface="+mn-lt"/>
                <a:cs typeface="+mn-lt"/>
                <a:hlinkClick r:id="rId7"/>
              </a:rPr>
              <a:t>LinkedIn: Länsi-Uudenmaan hyvinvointialue</a:t>
            </a:r>
            <a:endParaRPr lang="fi-FI" sz="1600">
              <a:ea typeface="+mn-lt"/>
              <a:cs typeface="+mn-lt"/>
            </a:endParaRPr>
          </a:p>
          <a:p>
            <a:pPr marL="267970" indent="-267970"/>
            <a:r>
              <a:rPr lang="fi-FI" sz="1600">
                <a:ea typeface="+mn-lt"/>
                <a:cs typeface="+mn-lt"/>
                <a:hlinkClick r:id="rId8"/>
              </a:rPr>
              <a:t>YouTube: Länsi-Uudenmaan hyvinvointialue</a:t>
            </a:r>
            <a:endParaRPr lang="fi-FI" sz="1600">
              <a:ea typeface="+mn-lt"/>
              <a:cs typeface="+mn-lt"/>
            </a:endParaRPr>
          </a:p>
          <a:p>
            <a:pPr marL="267970" indent="-267970"/>
            <a:r>
              <a:rPr lang="fi-FI" sz="1600">
                <a:ea typeface="+mn-lt"/>
                <a:cs typeface="+mn-lt"/>
                <a:hlinkClick r:id="rId9"/>
              </a:rPr>
              <a:t>Asukkaiden uutiskirje -tilaa tästä</a:t>
            </a:r>
            <a:endParaRPr lang="fi-FI" sz="1600">
              <a:ea typeface="+mn-lt"/>
              <a:cs typeface="+mn-lt"/>
            </a:endParaRPr>
          </a:p>
          <a:p>
            <a:pPr marL="267970" indent="-267970"/>
            <a:r>
              <a:rPr lang="fi-FI" sz="1600">
                <a:ea typeface="+mn-lt"/>
                <a:cs typeface="+mn-lt"/>
                <a:hlinkClick r:id="rId10"/>
              </a:rPr>
              <a:t>Länsi-Uudenmaan hyvinvointialueen yhteisö –osallistu kehittämiseen ja keskustele</a:t>
            </a:r>
            <a:endParaRPr lang="fi-FI" sz="1600">
              <a:ea typeface="+mn-lt"/>
              <a:cs typeface="+mn-lt"/>
            </a:endParaRPr>
          </a:p>
          <a:p>
            <a:pPr marL="267970" indent="-267970"/>
            <a:r>
              <a:rPr lang="fi-FI" sz="1600">
                <a:ea typeface="+mn-lt"/>
                <a:cs typeface="+mn-lt"/>
                <a:hlinkClick r:id="rId11"/>
              </a:rPr>
              <a:t>Mediatiedotteet -tilaa STT-Infosta</a:t>
            </a:r>
            <a:endParaRPr lang="sv-FI" sz="1600">
              <a:ea typeface="+mn-lt"/>
              <a:cs typeface="+mn-lt"/>
            </a:endParaRPr>
          </a:p>
          <a:p>
            <a:pPr marL="0" indent="0">
              <a:buNone/>
            </a:pPr>
            <a:endParaRPr lang="sv-FI" sz="1600">
              <a:ea typeface="+mn-lt"/>
              <a:cs typeface="+mn-lt"/>
            </a:endParaRPr>
          </a:p>
        </p:txBody>
      </p:sp>
      <p:pic>
        <p:nvPicPr>
          <p:cNvPr id="8" name="Kuva 7" descr="Tietokoneen näyttö, filmiä, kaavio, jossa ihminen keskellä, ihmisiä pöydän ääressä, piirros.">
            <a:extLst>
              <a:ext uri="{FF2B5EF4-FFF2-40B4-BE49-F238E27FC236}">
                <a16:creationId xmlns:a16="http://schemas.microsoft.com/office/drawing/2014/main" id="{94283694-8E4A-4484-ACDF-3F5B19CBDEB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475759" y="1303603"/>
            <a:ext cx="938865" cy="4541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2869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8" descr="Lapsi halaa ikääntynyttä henkilöä.">
            <a:extLst>
              <a:ext uri="{FF2B5EF4-FFF2-40B4-BE49-F238E27FC236}">
                <a16:creationId xmlns:a16="http://schemas.microsoft.com/office/drawing/2014/main" id="{B825D02D-3413-2578-7A89-7C148F322FEA}"/>
              </a:ext>
            </a:extLst>
          </p:cNvPr>
          <p:cNvPicPr>
            <a:picLocks noGrp="1" noChangeAspect="1"/>
          </p:cNvPicPr>
          <p:nvPr>
            <p:ph type="pic" idx="14"/>
          </p:nvPr>
        </p:nvPicPr>
        <p:blipFill rotWithShape="1">
          <a:blip r:embed="rId2"/>
          <a:srcRect t="29789" b="29789"/>
          <a:stretch/>
        </p:blipFill>
        <p:spPr/>
      </p:pic>
      <p:sp>
        <p:nvSpPr>
          <p:cNvPr id="12" name="Tekstin paikkamerkki 2">
            <a:extLst>
              <a:ext uri="{FF2B5EF4-FFF2-40B4-BE49-F238E27FC236}">
                <a16:creationId xmlns:a16="http://schemas.microsoft.com/office/drawing/2014/main" id="{FEAD5B7B-8F36-4EB5-A9E0-C77A6BAD134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19150" y="3744913"/>
            <a:ext cx="7927975" cy="7112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sz="4100" b="1"/>
            </a:lvl1pPr>
          </a:lstStyle>
          <a:p>
            <a:pPr marL="0" marR="0" lvl="0" indent="0" algn="l" defTabSz="914400" rtl="0" eaLnBrk="1" fontAlgn="auto" latinLnBrk="0" hangingPunct="1">
              <a:lnSpc>
                <a:spcPct val="103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v-SE" sz="4100" b="1" i="0" u="none" strike="noStrike" kern="1200" cap="none" spc="-20" normalizeH="0" baseline="0" noProof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Kiitos</a:t>
            </a:r>
            <a:r>
              <a:rPr kumimoji="0" lang="sv-SE" sz="4100" b="1" i="0" u="none" strike="noStrike" kern="1200" cap="none" spc="-2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!</a:t>
            </a:r>
          </a:p>
        </p:txBody>
      </p:sp>
      <p:sp>
        <p:nvSpPr>
          <p:cNvPr id="13" name="Tekstin paikkamerkki 6">
            <a:extLst>
              <a:ext uri="{FF2B5EF4-FFF2-40B4-BE49-F238E27FC236}">
                <a16:creationId xmlns:a16="http://schemas.microsoft.com/office/drawing/2014/main" id="{F2091639-2C1F-4949-BC2B-A54C64C46192}"/>
              </a:ext>
            </a:extLst>
          </p:cNvPr>
          <p:cNvSpPr txBox="1">
            <a:spLocks/>
          </p:cNvSpPr>
          <p:nvPr/>
        </p:nvSpPr>
        <p:spPr>
          <a:xfrm>
            <a:off x="797718" y="4777188"/>
            <a:ext cx="7970838" cy="176024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3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7063" indent="-268288" algn="l" defTabSz="914400" rtl="0" eaLnBrk="1" latinLnBrk="0" hangingPunct="1">
              <a:lnSpc>
                <a:spcPct val="103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2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5838" indent="-268288" algn="l" defTabSz="914400" rtl="0" eaLnBrk="1" latinLnBrk="0" hangingPunct="1">
              <a:lnSpc>
                <a:spcPct val="103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2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44613" indent="-268288" algn="l" defTabSz="914400" rtl="0" eaLnBrk="1" latinLnBrk="0" hangingPunct="1">
              <a:lnSpc>
                <a:spcPct val="103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2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3388" indent="-268288" algn="l" defTabSz="914400" rtl="0" eaLnBrk="1" latinLnBrk="0" hangingPunct="1">
              <a:lnSpc>
                <a:spcPct val="103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2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/>
              <a:t>Twitter: </a:t>
            </a:r>
            <a:r>
              <a:rPr lang="sv-SE">
                <a:hlinkClick r:id="rId3"/>
              </a:rPr>
              <a:t>@LUhyvinvointi</a:t>
            </a:r>
            <a:br>
              <a:rPr lang="sv-SE"/>
            </a:br>
            <a:r>
              <a:rPr lang="sv-SE"/>
              <a:t>Facebook: </a:t>
            </a:r>
            <a:r>
              <a:rPr lang="sv-SE">
                <a:hlinkClick r:id="rId4"/>
              </a:rPr>
              <a:t>@LansiUudenmaanHyvinvointialue</a:t>
            </a:r>
            <a:endParaRPr lang="sv-SE"/>
          </a:p>
          <a:p>
            <a:r>
              <a:rPr lang="sv-SE"/>
              <a:t>LinkedIn: </a:t>
            </a:r>
            <a:r>
              <a:rPr lang="sv-SE">
                <a:hlinkClick r:id="rId5"/>
              </a:rPr>
              <a:t>Länsi-Uudenmaan hyvinvointialue</a:t>
            </a:r>
            <a:br>
              <a:rPr lang="sv-SE"/>
            </a:br>
            <a:r>
              <a:rPr lang="sv-SE"/>
              <a:t>YouTube: </a:t>
            </a:r>
            <a:r>
              <a:rPr lang="sv-SE">
                <a:hlinkClick r:id="rId6"/>
              </a:rPr>
              <a:t>Länsi-Uudenmaan hyvinvointialue</a:t>
            </a:r>
            <a:br>
              <a:rPr lang="sv-SE"/>
            </a:br>
            <a:r>
              <a:rPr lang="sv-SE" err="1"/>
              <a:t>Verkkosivut</a:t>
            </a:r>
            <a:r>
              <a:rPr lang="sv-SE"/>
              <a:t>: </a:t>
            </a:r>
            <a:r>
              <a:rPr lang="sv-SE">
                <a:hlinkClick r:id="rId7"/>
              </a:rPr>
              <a:t>www.luvn.fi</a:t>
            </a:r>
            <a:r>
              <a:rPr lang="sv-SE"/>
              <a:t> </a:t>
            </a:r>
          </a:p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319641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Kuvan paikkamerkki 12" descr="Ett barn kramar en äldre person">
            <a:extLst>
              <a:ext uri="{FF2B5EF4-FFF2-40B4-BE49-F238E27FC236}">
                <a16:creationId xmlns:a16="http://schemas.microsoft.com/office/drawing/2014/main" id="{ACEA218E-120F-4B56-BE68-096DC7543203}"/>
              </a:ext>
            </a:extLst>
          </p:cNvPr>
          <p:cNvPicPr>
            <a:picLocks noGrp="1" noChangeAspect="1"/>
          </p:cNvPicPr>
          <p:nvPr>
            <p:ph type="pic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89" b="29789"/>
          <a:stretch>
            <a:fillRect/>
          </a:stretch>
        </p:blipFill>
        <p:spPr/>
      </p:pic>
      <p:sp>
        <p:nvSpPr>
          <p:cNvPr id="3" name="Otsikko 2">
            <a:extLst>
              <a:ext uri="{FF2B5EF4-FFF2-40B4-BE49-F238E27FC236}">
                <a16:creationId xmlns:a16="http://schemas.microsoft.com/office/drawing/2014/main" id="{E8B55BB7-4A47-4B2F-812D-07BECC2C5A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1896" y="3709449"/>
            <a:ext cx="7876032" cy="1571773"/>
          </a:xfrm>
        </p:spPr>
        <p:txBody>
          <a:bodyPr/>
          <a:lstStyle/>
          <a:p>
            <a:r>
              <a:rPr lang="sv-FI"/>
              <a:t>Tjänster för äldre i Västra Nylands välfärdsområde</a:t>
            </a:r>
          </a:p>
        </p:txBody>
      </p:sp>
      <p:sp>
        <p:nvSpPr>
          <p:cNvPr id="4" name="Alaotsikko 3">
            <a:extLst>
              <a:ext uri="{FF2B5EF4-FFF2-40B4-BE49-F238E27FC236}">
                <a16:creationId xmlns:a16="http://schemas.microsoft.com/office/drawing/2014/main" id="{C44305BB-59D2-4E9B-843A-F18722A94CC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v-FI" noProof="0"/>
              <a:t>28.9.2022</a:t>
            </a:r>
          </a:p>
        </p:txBody>
      </p:sp>
      <p:sp>
        <p:nvSpPr>
          <p:cNvPr id="8" name="Suorakulmio 7">
            <a:extLst>
              <a:ext uri="{FF2B5EF4-FFF2-40B4-BE49-F238E27FC236}">
                <a16:creationId xmlns:a16="http://schemas.microsoft.com/office/drawing/2014/main" id="{DF491E03-4774-4F27-B81D-BBBEAE5F8BC6}"/>
              </a:ext>
            </a:extLst>
          </p:cNvPr>
          <p:cNvSpPr/>
          <p:nvPr/>
        </p:nvSpPr>
        <p:spPr>
          <a:xfrm>
            <a:off x="9750175" y="5281222"/>
            <a:ext cx="2308261" cy="12957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300"/>
              </a:spcBef>
            </a:pPr>
            <a:r>
              <a:rPr lang="sv-FI" sz="900">
                <a:solidFill>
                  <a:schemeClr val="tx1"/>
                </a:solidFill>
                <a:latin typeface="Filson Pro Medium" panose="02000000000000000000" pitchFamily="50" charset="0"/>
              </a:rPr>
              <a:t>Länsi-Uudenmaan hyvinvointialue</a:t>
            </a:r>
          </a:p>
          <a:p>
            <a:pPr algn="ctr">
              <a:spcBef>
                <a:spcPts val="300"/>
              </a:spcBef>
            </a:pPr>
            <a:r>
              <a:rPr lang="sv-FI" sz="900">
                <a:solidFill>
                  <a:schemeClr val="tx1"/>
                </a:solidFill>
                <a:latin typeface="Filson Pro Medium" panose="02000000000000000000" pitchFamily="50" charset="0"/>
              </a:rPr>
              <a:t>Västra Nylands välfärdsområde</a:t>
            </a:r>
          </a:p>
        </p:txBody>
      </p:sp>
      <p:pic>
        <p:nvPicPr>
          <p:cNvPr id="10" name="Sisällön paikkamerkki 6" descr="Karta över Västra Nyland">
            <a:extLst>
              <a:ext uri="{FF2B5EF4-FFF2-40B4-BE49-F238E27FC236}">
                <a16:creationId xmlns:a16="http://schemas.microsoft.com/office/drawing/2014/main" id="{1C4670EA-4BF4-4459-B61A-1C917506EB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4562" y="4495335"/>
            <a:ext cx="1828799" cy="1452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1873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tsikko 2">
            <a:extLst>
              <a:ext uri="{FF2B5EF4-FFF2-40B4-BE49-F238E27FC236}">
                <a16:creationId xmlns:a16="http://schemas.microsoft.com/office/drawing/2014/main" id="{F9D118E4-D3DA-470D-9572-5EF700F4CF7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17312" y="626253"/>
            <a:ext cx="7100659" cy="103542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FI" sz="3000" b="1" i="0" u="none" strike="noStrike" cap="none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Västra Nylands </a:t>
            </a:r>
            <a:br>
              <a:rPr kumimoji="0" lang="sv-FI" sz="3000" b="1" i="0" u="none" strike="noStrike" cap="none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sv-FI" sz="3000" b="1" i="0" u="none" strike="noStrike" cap="none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välfärdsområde 1/2</a:t>
            </a:r>
          </a:p>
        </p:txBody>
      </p:sp>
      <p:sp>
        <p:nvSpPr>
          <p:cNvPr id="11" name="Tekstiruutu 10">
            <a:extLst>
              <a:ext uri="{FF2B5EF4-FFF2-40B4-BE49-F238E27FC236}">
                <a16:creationId xmlns:a16="http://schemas.microsoft.com/office/drawing/2014/main" id="{CACF57DD-7A20-4BB1-BC0C-5AEEA527BBB0}"/>
              </a:ext>
            </a:extLst>
          </p:cNvPr>
          <p:cNvSpPr txBox="1"/>
          <p:nvPr/>
        </p:nvSpPr>
        <p:spPr>
          <a:xfrm>
            <a:off x="624690" y="2004070"/>
            <a:ext cx="2726708" cy="70788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FI" sz="2800" b="1" i="0" u="none" strike="noStrike" cap="none" normalizeH="0" baseline="0" noProof="0">
                <a:ln>
                  <a:noFill/>
                </a:ln>
                <a:solidFill>
                  <a:srgbClr val="FF621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10</a:t>
            </a:r>
            <a:r>
              <a:rPr kumimoji="0" lang="sv-FI" sz="2800" b="0" i="0" u="none" strike="noStrike" cap="none" normalizeH="0" baseline="0" noProof="0">
                <a:ln>
                  <a:noFill/>
                </a:ln>
                <a:solidFill>
                  <a:srgbClr val="FF621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FI" sz="18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kommuner + räddningsverket</a:t>
            </a:r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7E825565-0E11-48A7-B1DF-3353D4F6E2DE}"/>
              </a:ext>
            </a:extLst>
          </p:cNvPr>
          <p:cNvSpPr txBox="1"/>
          <p:nvPr/>
        </p:nvSpPr>
        <p:spPr>
          <a:xfrm>
            <a:off x="617312" y="2923870"/>
            <a:ext cx="1776127" cy="70788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FI" sz="2800" b="1" i="0" u="none" strike="noStrike" cap="none" normalizeH="0" baseline="0" noProof="0">
                <a:ln>
                  <a:noFill/>
                </a:ln>
                <a:solidFill>
                  <a:srgbClr val="FF621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470 000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FI" sz="18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invånare</a:t>
            </a:r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9460B6BA-3C67-4E16-8182-F0866C9B5730}"/>
              </a:ext>
            </a:extLst>
          </p:cNvPr>
          <p:cNvSpPr txBox="1"/>
          <p:nvPr/>
        </p:nvSpPr>
        <p:spPr>
          <a:xfrm>
            <a:off x="624690" y="3838365"/>
            <a:ext cx="1297278" cy="707886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>
              <a:defRPr/>
            </a:pPr>
            <a:r>
              <a:rPr lang="sv-FI" sz="2800" b="1">
                <a:solidFill>
                  <a:srgbClr val="FF621A"/>
                </a:solidFill>
                <a:latin typeface="Verdana"/>
              </a:rPr>
              <a:t>9 000 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FI" sz="1800" b="0" i="0" u="none" strike="noStrike" cap="none" normalizeH="0" baseline="0" noProof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anställda</a:t>
            </a:r>
          </a:p>
        </p:txBody>
      </p:sp>
      <p:sp>
        <p:nvSpPr>
          <p:cNvPr id="15" name="Tekstiruutu 14">
            <a:extLst>
              <a:ext uri="{FF2B5EF4-FFF2-40B4-BE49-F238E27FC236}">
                <a16:creationId xmlns:a16="http://schemas.microsoft.com/office/drawing/2014/main" id="{6F3CEEC8-05C3-4CB0-935E-72424F54EEFC}"/>
              </a:ext>
            </a:extLst>
          </p:cNvPr>
          <p:cNvSpPr txBox="1"/>
          <p:nvPr/>
        </p:nvSpPr>
        <p:spPr>
          <a:xfrm>
            <a:off x="8588386" y="645228"/>
            <a:ext cx="308683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FI" sz="1800" b="1" i="0" u="none" strike="noStrike" cap="none" normalizeH="0" baseline="0" noProof="0">
                <a:ln>
                  <a:noFill/>
                </a:ln>
                <a:solidFill>
                  <a:srgbClr val="FF621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Det tredje största välfärdsområdet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FI" sz="16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Birkaland och Egentliga Finland är större. Tjänster ordnas också av Helsingfors stad.</a:t>
            </a:r>
          </a:p>
        </p:txBody>
      </p:sp>
      <p:sp>
        <p:nvSpPr>
          <p:cNvPr id="10" name="Tekstiruutu 9">
            <a:extLst>
              <a:ext uri="{FF2B5EF4-FFF2-40B4-BE49-F238E27FC236}">
                <a16:creationId xmlns:a16="http://schemas.microsoft.com/office/drawing/2014/main" id="{FEA36F57-ACB9-4394-A618-41BBD2C76ED6}"/>
              </a:ext>
            </a:extLst>
          </p:cNvPr>
          <p:cNvSpPr txBox="1"/>
          <p:nvPr/>
        </p:nvSpPr>
        <p:spPr>
          <a:xfrm>
            <a:off x="8588386" y="2407236"/>
            <a:ext cx="298752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FI" sz="1600" b="1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Ett Finland i miniatyr</a:t>
            </a:r>
            <a:r>
              <a:rPr kumimoji="0" lang="sv-FI" sz="160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stadscentrum, landsbygd, ödemark,</a:t>
            </a:r>
            <a:r>
              <a:rPr kumimoji="0" lang="sv-FI" sz="16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FI" sz="16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150 km strandlinje</a:t>
            </a:r>
          </a:p>
        </p:txBody>
      </p:sp>
      <p:sp>
        <p:nvSpPr>
          <p:cNvPr id="13" name="Tekstiruutu 12">
            <a:extLst>
              <a:ext uri="{FF2B5EF4-FFF2-40B4-BE49-F238E27FC236}">
                <a16:creationId xmlns:a16="http://schemas.microsoft.com/office/drawing/2014/main" id="{E905FB09-D8BA-4E15-937D-CDA8530A713D}"/>
              </a:ext>
            </a:extLst>
          </p:cNvPr>
          <p:cNvSpPr txBox="1"/>
          <p:nvPr/>
        </p:nvSpPr>
        <p:spPr>
          <a:xfrm>
            <a:off x="8588386" y="3819672"/>
            <a:ext cx="3004216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FI" sz="2000" b="1" i="0" u="none" strike="noStrike" cap="none" normalizeH="0" baseline="0" noProof="0">
                <a:ln>
                  <a:noFill/>
                </a:ln>
                <a:solidFill>
                  <a:srgbClr val="FF621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73 %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FI" sz="18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finskspråkiga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FI" sz="2000" b="1" i="0" u="none" strike="noStrike" cap="none" normalizeH="0" baseline="0" noProof="0">
                <a:ln>
                  <a:noFill/>
                </a:ln>
                <a:solidFill>
                  <a:srgbClr val="FF621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12 %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FI" sz="18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svenskspråkiga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FI" sz="2000" b="1" i="0" u="none" strike="noStrike" cap="none" normalizeH="0" baseline="0" noProof="0">
                <a:ln>
                  <a:noFill/>
                </a:ln>
                <a:solidFill>
                  <a:srgbClr val="FF621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15 %</a:t>
            </a:r>
            <a:r>
              <a:rPr kumimoji="0" lang="sv-FI" sz="1600" b="0" i="0" u="none" strike="noStrike" cap="none" normalizeH="0" baseline="0" noProof="0">
                <a:ln>
                  <a:noFill/>
                </a:ln>
                <a:solidFill>
                  <a:srgbClr val="FF621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FI" sz="18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personer med andra språk som modersmål</a:t>
            </a:r>
          </a:p>
        </p:txBody>
      </p:sp>
      <p:pic>
        <p:nvPicPr>
          <p:cNvPr id="3" name="Kuva 2" descr="Karta över Västra Nyland: Esbo, Hangö, Ingå, Högfors, Grankulla, Kyrkslätt, Lojo, Raseborg, Sjundeå, Vichtis.">
            <a:extLst>
              <a:ext uri="{FF2B5EF4-FFF2-40B4-BE49-F238E27FC236}">
                <a16:creationId xmlns:a16="http://schemas.microsoft.com/office/drawing/2014/main" id="{2E3D8911-03A0-4487-9AED-C18FC73194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594" y="803605"/>
            <a:ext cx="7632831" cy="6062633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55547FB-68AC-8A42-9099-114F27198F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8612121" y="2315726"/>
            <a:ext cx="290304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FF9B059-F8FA-6F4A-8957-90C01BC2CE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8612121" y="3613936"/>
            <a:ext cx="290304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11148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tsikko 2">
            <a:extLst>
              <a:ext uri="{FF2B5EF4-FFF2-40B4-BE49-F238E27FC236}">
                <a16:creationId xmlns:a16="http://schemas.microsoft.com/office/drawing/2014/main" id="{F9D118E4-D3DA-470D-9572-5EF700F4CF7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17312" y="626253"/>
            <a:ext cx="7100659" cy="103542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3000" b="1" i="0" u="none" strike="noStrike" kern="1200" cap="none" spc="0" normalizeH="0" baseline="0" noProof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Länsi-Uudenmaan</a:t>
            </a:r>
            <a:br>
              <a:rPr kumimoji="0" lang="sv-SE" sz="3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sv-SE" sz="3000" b="1" i="0" u="none" strike="noStrike" kern="1200" cap="none" spc="0" normalizeH="0" baseline="0" noProof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hyvinvointialue</a:t>
            </a:r>
            <a:r>
              <a:rPr kumimoji="0" lang="sv-SE" sz="3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1/2</a:t>
            </a:r>
          </a:p>
        </p:txBody>
      </p:sp>
      <p:sp>
        <p:nvSpPr>
          <p:cNvPr id="11" name="Tekstiruutu 10">
            <a:extLst>
              <a:ext uri="{FF2B5EF4-FFF2-40B4-BE49-F238E27FC236}">
                <a16:creationId xmlns:a16="http://schemas.microsoft.com/office/drawing/2014/main" id="{CACF57DD-7A20-4BB1-BC0C-5AEEA527BBB0}"/>
              </a:ext>
            </a:extLst>
          </p:cNvPr>
          <p:cNvSpPr txBox="1"/>
          <p:nvPr/>
        </p:nvSpPr>
        <p:spPr>
          <a:xfrm>
            <a:off x="624690" y="2004070"/>
            <a:ext cx="2726708" cy="70788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621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10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621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kuntaa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+ </a:t>
            </a: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pelastuslaitos</a:t>
            </a: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7E825565-0E11-48A7-B1DF-3353D4F6E2DE}"/>
              </a:ext>
            </a:extLst>
          </p:cNvPr>
          <p:cNvSpPr txBox="1"/>
          <p:nvPr/>
        </p:nvSpPr>
        <p:spPr>
          <a:xfrm>
            <a:off x="617312" y="2923870"/>
            <a:ext cx="1776127" cy="70788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800" b="1" i="0" u="none" strike="noStrike" kern="1200" cap="none" spc="0" normalizeH="0" baseline="0" noProof="0">
                <a:ln>
                  <a:noFill/>
                </a:ln>
                <a:solidFill>
                  <a:srgbClr val="FF621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470 000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asukasta</a:t>
            </a:r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9460B6BA-3C67-4E16-8182-F0866C9B5730}"/>
              </a:ext>
            </a:extLst>
          </p:cNvPr>
          <p:cNvSpPr txBox="1"/>
          <p:nvPr/>
        </p:nvSpPr>
        <p:spPr>
          <a:xfrm>
            <a:off x="624690" y="3838365"/>
            <a:ext cx="1297278" cy="707886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>
              <a:defRPr/>
            </a:pPr>
            <a:r>
              <a:rPr lang="fi-FI" sz="2800" b="1">
                <a:solidFill>
                  <a:srgbClr val="FF621A"/>
                </a:solidFill>
                <a:latin typeface="Verdana"/>
              </a:rPr>
              <a:t>9 000 </a:t>
            </a:r>
            <a:endParaRPr kumimoji="0" lang="fi-FI" sz="2800" b="1" i="0" u="none" strike="noStrike" kern="1200" cap="none" spc="0" normalizeH="0" baseline="0" noProof="0">
              <a:ln>
                <a:noFill/>
              </a:ln>
              <a:solidFill>
                <a:srgbClr val="FF621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työntekijää</a:t>
            </a:r>
            <a:endParaRPr lang="fi-FI" sz="18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Verdana"/>
              <a:ea typeface="Verdana"/>
            </a:endParaRPr>
          </a:p>
        </p:txBody>
      </p:sp>
      <p:sp>
        <p:nvSpPr>
          <p:cNvPr id="15" name="Tekstiruutu 14">
            <a:extLst>
              <a:ext uri="{FF2B5EF4-FFF2-40B4-BE49-F238E27FC236}">
                <a16:creationId xmlns:a16="http://schemas.microsoft.com/office/drawing/2014/main" id="{6F3CEEC8-05C3-4CB0-935E-72424F54EEFC}"/>
              </a:ext>
            </a:extLst>
          </p:cNvPr>
          <p:cNvSpPr txBox="1"/>
          <p:nvPr/>
        </p:nvSpPr>
        <p:spPr>
          <a:xfrm>
            <a:off x="8588386" y="645228"/>
            <a:ext cx="308683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err="1">
                <a:ln>
                  <a:noFill/>
                </a:ln>
                <a:solidFill>
                  <a:srgbClr val="FF621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Kolmanneksi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621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err="1">
                <a:ln>
                  <a:noFill/>
                </a:ln>
                <a:solidFill>
                  <a:srgbClr val="FF621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suurin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621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err="1">
                <a:ln>
                  <a:noFill/>
                </a:ln>
                <a:solidFill>
                  <a:srgbClr val="FF621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hyvinvointialue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621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Pirkanmaa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ja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Varsinais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-Suomi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suurempia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 </a:t>
            </a:r>
            <a:r>
              <a:rPr kumimoji="0" lang="fi-FI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Näiden lisäksi palveluja järjestää Helsingin kaupunki.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0" name="Tekstiruutu 9">
            <a:extLst>
              <a:ext uri="{FF2B5EF4-FFF2-40B4-BE49-F238E27FC236}">
                <a16:creationId xmlns:a16="http://schemas.microsoft.com/office/drawing/2014/main" id="{FEA36F57-ACB9-4394-A618-41BBD2C76ED6}"/>
              </a:ext>
            </a:extLst>
          </p:cNvPr>
          <p:cNvSpPr txBox="1"/>
          <p:nvPr/>
        </p:nvSpPr>
        <p:spPr>
          <a:xfrm>
            <a:off x="8588386" y="2407236"/>
            <a:ext cx="298752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Suomi </a:t>
            </a:r>
            <a:r>
              <a:rPr kumimoji="0" lang="en-US" sz="16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pienoiskoossa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kaupunkikeskuksia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maaseutua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erämaata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150 km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rantaviivaa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3" name="Tekstiruutu 12">
            <a:extLst>
              <a:ext uri="{FF2B5EF4-FFF2-40B4-BE49-F238E27FC236}">
                <a16:creationId xmlns:a16="http://schemas.microsoft.com/office/drawing/2014/main" id="{E905FB09-D8BA-4E15-937D-CDA8530A713D}"/>
              </a:ext>
            </a:extLst>
          </p:cNvPr>
          <p:cNvSpPr txBox="1"/>
          <p:nvPr/>
        </p:nvSpPr>
        <p:spPr>
          <a:xfrm>
            <a:off x="8588386" y="3819672"/>
            <a:ext cx="3004216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621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73 %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suomenkielisiä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621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12 %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ruotsinkielisiä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621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15 %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621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muun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kielisiä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pic>
        <p:nvPicPr>
          <p:cNvPr id="3" name="Kuva 2" descr="Länsi-Uudenmaan kartta: Espoo, Hanko, Inkoo, Karkkila, Kauniainen, Kirkkonummi, Lohja, Raasepori, Siuntio, Vihti.">
            <a:extLst>
              <a:ext uri="{FF2B5EF4-FFF2-40B4-BE49-F238E27FC236}">
                <a16:creationId xmlns:a16="http://schemas.microsoft.com/office/drawing/2014/main" id="{2E3D8911-03A0-4487-9AED-C18FC73194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594" y="803605"/>
            <a:ext cx="7632831" cy="6062633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55547FB-68AC-8A42-9099-114F27198F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8612121" y="2315726"/>
            <a:ext cx="290304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FF9B059-F8FA-6F4A-8957-90C01BC2CE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8612121" y="3613936"/>
            <a:ext cx="290304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39902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FE98FAC3-886A-DC4E-805F-CBF3E7868F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3709" y="636185"/>
            <a:ext cx="4031141" cy="1610389"/>
          </a:xfrm>
        </p:spPr>
        <p:txBody>
          <a:bodyPr/>
          <a:lstStyle/>
          <a:p>
            <a:pPr algn="ctr"/>
            <a:r>
              <a:rPr lang="sv-FI"/>
              <a:t>För att västnylänningarna ska må bra.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F73BF9E6-158E-2743-A1C0-31E8AD15EC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0648" y="2368478"/>
            <a:ext cx="5105024" cy="3748032"/>
          </a:xfrm>
        </p:spPr>
        <p:txBody>
          <a:bodyPr anchor="t">
            <a:normAutofit fontScale="92500" lnSpcReduction="10000"/>
          </a:bodyPr>
          <a:lstStyle/>
          <a:p>
            <a:pPr marL="0" indent="0">
              <a:spcAft>
                <a:spcPts val="800"/>
              </a:spcAft>
              <a:buNone/>
            </a:pPr>
            <a:r>
              <a:rPr lang="sv-FI" sz="16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Vårt mål är att</a:t>
            </a:r>
          </a:p>
          <a:p>
            <a:pPr marL="285750" indent="-285750">
              <a:spcAft>
                <a:spcPts val="800"/>
              </a:spcAft>
            </a:pPr>
            <a:r>
              <a:rPr lang="sv-FI" sz="1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trygga jämlika och högklassiga social- och hälsovårdstjänster </a:t>
            </a:r>
          </a:p>
          <a:p>
            <a:pPr marL="285750" indent="-285750">
              <a:spcAft>
                <a:spcPts val="800"/>
              </a:spcAft>
            </a:pPr>
            <a:r>
              <a:rPr lang="sv-FI" sz="1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förbättra tillgången till tjänster och tjänsternas tillgänglighet i synnerhet på basnivå</a:t>
            </a:r>
          </a:p>
          <a:p>
            <a:pPr marL="285750" indent="-285750">
              <a:spcAft>
                <a:spcPts val="800"/>
              </a:spcAft>
            </a:pPr>
            <a:r>
              <a:rPr lang="sv-FI" sz="1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trygga tillgången på yrkeskunnig arbetskraft </a:t>
            </a:r>
          </a:p>
          <a:p>
            <a:pPr marL="285750" indent="-285750">
              <a:spcAft>
                <a:spcPts val="800"/>
              </a:spcAft>
            </a:pPr>
            <a:r>
              <a:rPr lang="sv-FI" sz="1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svara på de utmaningar som förändringarna i samhället för med sig </a:t>
            </a:r>
          </a:p>
          <a:p>
            <a:pPr marL="285750" indent="-285750">
              <a:spcAft>
                <a:spcPts val="800"/>
              </a:spcAft>
            </a:pPr>
            <a:r>
              <a:rPr lang="sv-FI" sz="1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stävja kostnadsökningen</a:t>
            </a:r>
          </a:p>
          <a:p>
            <a:pPr marL="285750" indent="-285750">
              <a:spcAft>
                <a:spcPts val="800"/>
              </a:spcAft>
            </a:pPr>
            <a:r>
              <a:rPr lang="sv-FI" sz="1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förbättra säkerheten.</a:t>
            </a:r>
          </a:p>
        </p:txBody>
      </p:sp>
      <p:pic>
        <p:nvPicPr>
          <p:cNvPr id="4" name="Picture 3" descr="Människor sitter ute.">
            <a:extLst>
              <a:ext uri="{FF2B5EF4-FFF2-40B4-BE49-F238E27FC236}">
                <a16:creationId xmlns:a16="http://schemas.microsoft.com/office/drawing/2014/main" id="{E5CCBE1A-511D-DE4B-BBE3-BF0C6BCDBD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5"/>
          <a:stretch/>
        </p:blipFill>
        <p:spPr>
          <a:xfrm>
            <a:off x="6092190" y="0"/>
            <a:ext cx="6096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243630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Otsikko 2">
            <a:extLst>
              <a:ext uri="{FF2B5EF4-FFF2-40B4-BE49-F238E27FC236}">
                <a16:creationId xmlns:a16="http://schemas.microsoft.com/office/drawing/2014/main" id="{4C4B6E38-157E-4C32-BD5C-034E56E49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8347" y="514276"/>
            <a:ext cx="9955306" cy="535402"/>
          </a:xfrm>
        </p:spPr>
        <p:txBody>
          <a:bodyPr anchor="t">
            <a:normAutofit/>
          </a:bodyPr>
          <a:lstStyle/>
          <a:p>
            <a:r>
              <a:rPr lang="sv-FI"/>
              <a:t>Ett axplock av tjänsterna för äldre</a:t>
            </a:r>
          </a:p>
        </p:txBody>
      </p:sp>
      <p:pic>
        <p:nvPicPr>
          <p:cNvPr id="61" name="Kuva 60" descr="Sedlar, tecknad bild.">
            <a:extLst>
              <a:ext uri="{FF2B5EF4-FFF2-40B4-BE49-F238E27FC236}">
                <a16:creationId xmlns:a16="http://schemas.microsoft.com/office/drawing/2014/main" id="{D176F662-D6BA-4AD6-B66D-331344542B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5310" y="1316065"/>
            <a:ext cx="516155" cy="516155"/>
          </a:xfrm>
          <a:prstGeom prst="rect">
            <a:avLst/>
          </a:prstGeom>
        </p:spPr>
      </p:pic>
      <p:sp>
        <p:nvSpPr>
          <p:cNvPr id="58" name="Tekstiruutu 57">
            <a:extLst>
              <a:ext uri="{FF2B5EF4-FFF2-40B4-BE49-F238E27FC236}">
                <a16:creationId xmlns:a16="http://schemas.microsoft.com/office/drawing/2014/main" id="{038A344A-99EE-4FA7-8AAB-8BA31DB4FDD0}"/>
              </a:ext>
            </a:extLst>
          </p:cNvPr>
          <p:cNvSpPr txBox="1"/>
          <p:nvPr/>
        </p:nvSpPr>
        <p:spPr>
          <a:xfrm>
            <a:off x="2386713" y="1327476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FI" sz="2800" b="1"/>
              <a:t>425+ </a:t>
            </a:r>
            <a:r>
              <a:rPr lang="sv-FI" sz="2000"/>
              <a:t>miljoners nettoutgifter</a:t>
            </a:r>
          </a:p>
        </p:txBody>
      </p:sp>
      <p:sp>
        <p:nvSpPr>
          <p:cNvPr id="15" name="Shape 1194" descr="Människa, tecknad bild.">
            <a:extLst>
              <a:ext uri="{FF2B5EF4-FFF2-40B4-BE49-F238E27FC236}">
                <a16:creationId xmlns:a16="http://schemas.microsoft.com/office/drawing/2014/main" id="{D55DA023-C2EB-4B84-B061-160B66E49FC5}"/>
              </a:ext>
            </a:extLst>
          </p:cNvPr>
          <p:cNvSpPr/>
          <p:nvPr/>
        </p:nvSpPr>
        <p:spPr>
          <a:xfrm>
            <a:off x="1068611" y="1863870"/>
            <a:ext cx="516155" cy="4591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587" y="4289"/>
                </a:moveTo>
                <a:lnTo>
                  <a:pt x="10587" y="4289"/>
                </a:lnTo>
                <a:cubicBezTo>
                  <a:pt x="10642" y="4294"/>
                  <a:pt x="10693" y="4302"/>
                  <a:pt x="10748" y="4302"/>
                </a:cubicBezTo>
                <a:lnTo>
                  <a:pt x="10753" y="4302"/>
                </a:lnTo>
                <a:cubicBezTo>
                  <a:pt x="10753" y="4302"/>
                  <a:pt x="10753" y="4302"/>
                  <a:pt x="10758" y="4302"/>
                </a:cubicBezTo>
                <a:cubicBezTo>
                  <a:pt x="10815" y="4302"/>
                  <a:pt x="10864" y="4294"/>
                  <a:pt x="10918" y="4289"/>
                </a:cubicBezTo>
                <a:lnTo>
                  <a:pt x="10918" y="4289"/>
                </a:lnTo>
                <a:cubicBezTo>
                  <a:pt x="12327" y="4218"/>
                  <a:pt x="13442" y="3292"/>
                  <a:pt x="13442" y="2149"/>
                </a:cubicBezTo>
                <a:cubicBezTo>
                  <a:pt x="13442" y="1006"/>
                  <a:pt x="12327" y="84"/>
                  <a:pt x="10918" y="13"/>
                </a:cubicBezTo>
                <a:lnTo>
                  <a:pt x="10918" y="13"/>
                </a:lnTo>
                <a:cubicBezTo>
                  <a:pt x="10864" y="9"/>
                  <a:pt x="10815" y="0"/>
                  <a:pt x="10758" y="0"/>
                </a:cubicBezTo>
                <a:cubicBezTo>
                  <a:pt x="10753" y="0"/>
                  <a:pt x="10753" y="0"/>
                  <a:pt x="10753" y="0"/>
                </a:cubicBezTo>
                <a:lnTo>
                  <a:pt x="10748" y="0"/>
                </a:lnTo>
                <a:cubicBezTo>
                  <a:pt x="10693" y="0"/>
                  <a:pt x="10642" y="9"/>
                  <a:pt x="10587" y="13"/>
                </a:cubicBezTo>
                <a:lnTo>
                  <a:pt x="10587" y="13"/>
                </a:lnTo>
                <a:cubicBezTo>
                  <a:pt x="9178" y="84"/>
                  <a:pt x="8063" y="1006"/>
                  <a:pt x="8063" y="2149"/>
                </a:cubicBezTo>
                <a:cubicBezTo>
                  <a:pt x="8063" y="3292"/>
                  <a:pt x="9178" y="4218"/>
                  <a:pt x="10587" y="4289"/>
                </a:cubicBezTo>
                <a:close/>
                <a:moveTo>
                  <a:pt x="21600" y="1442"/>
                </a:moveTo>
                <a:cubicBezTo>
                  <a:pt x="21600" y="895"/>
                  <a:pt x="21042" y="446"/>
                  <a:pt x="20352" y="446"/>
                </a:cubicBezTo>
                <a:cubicBezTo>
                  <a:pt x="20020" y="446"/>
                  <a:pt x="19762" y="551"/>
                  <a:pt x="19479" y="705"/>
                </a:cubicBezTo>
                <a:cubicBezTo>
                  <a:pt x="19197" y="861"/>
                  <a:pt x="14530" y="3595"/>
                  <a:pt x="12078" y="5048"/>
                </a:cubicBezTo>
                <a:lnTo>
                  <a:pt x="9421" y="5048"/>
                </a:lnTo>
                <a:cubicBezTo>
                  <a:pt x="6975" y="3595"/>
                  <a:pt x="2408" y="904"/>
                  <a:pt x="2125" y="750"/>
                </a:cubicBezTo>
                <a:cubicBezTo>
                  <a:pt x="1838" y="595"/>
                  <a:pt x="1578" y="489"/>
                  <a:pt x="1253" y="489"/>
                </a:cubicBezTo>
                <a:cubicBezTo>
                  <a:pt x="563" y="489"/>
                  <a:pt x="0" y="936"/>
                  <a:pt x="0" y="1487"/>
                </a:cubicBezTo>
                <a:cubicBezTo>
                  <a:pt x="0" y="1743"/>
                  <a:pt x="127" y="1972"/>
                  <a:pt x="325" y="2149"/>
                </a:cubicBezTo>
                <a:lnTo>
                  <a:pt x="319" y="2149"/>
                </a:lnTo>
                <a:lnTo>
                  <a:pt x="336" y="2162"/>
                </a:lnTo>
                <a:cubicBezTo>
                  <a:pt x="430" y="2242"/>
                  <a:pt x="541" y="2307"/>
                  <a:pt x="668" y="2361"/>
                </a:cubicBezTo>
                <a:lnTo>
                  <a:pt x="7655" y="6628"/>
                </a:lnTo>
                <a:lnTo>
                  <a:pt x="7655" y="20387"/>
                </a:lnTo>
                <a:cubicBezTo>
                  <a:pt x="7649" y="20413"/>
                  <a:pt x="7649" y="20435"/>
                  <a:pt x="7649" y="20461"/>
                </a:cubicBezTo>
                <a:cubicBezTo>
                  <a:pt x="7649" y="21093"/>
                  <a:pt x="8290" y="21600"/>
                  <a:pt x="9073" y="21600"/>
                </a:cubicBezTo>
                <a:cubicBezTo>
                  <a:pt x="9857" y="21600"/>
                  <a:pt x="10499" y="21093"/>
                  <a:pt x="10499" y="20461"/>
                </a:cubicBezTo>
                <a:lnTo>
                  <a:pt x="10499" y="14086"/>
                </a:lnTo>
                <a:lnTo>
                  <a:pt x="11002" y="14086"/>
                </a:lnTo>
                <a:lnTo>
                  <a:pt x="11002" y="20461"/>
                </a:lnTo>
                <a:cubicBezTo>
                  <a:pt x="11002" y="21093"/>
                  <a:pt x="11648" y="21600"/>
                  <a:pt x="12433" y="21600"/>
                </a:cubicBezTo>
                <a:cubicBezTo>
                  <a:pt x="13217" y="21600"/>
                  <a:pt x="13851" y="21093"/>
                  <a:pt x="13851" y="20461"/>
                </a:cubicBezTo>
                <a:cubicBezTo>
                  <a:pt x="13851" y="20435"/>
                  <a:pt x="13851" y="20413"/>
                  <a:pt x="13845" y="20387"/>
                </a:cubicBezTo>
                <a:lnTo>
                  <a:pt x="13845" y="6628"/>
                </a:lnTo>
                <a:lnTo>
                  <a:pt x="20937" y="2322"/>
                </a:lnTo>
                <a:cubicBezTo>
                  <a:pt x="21058" y="2268"/>
                  <a:pt x="21169" y="2197"/>
                  <a:pt x="21264" y="2118"/>
                </a:cubicBezTo>
                <a:lnTo>
                  <a:pt x="21280" y="2110"/>
                </a:lnTo>
                <a:lnTo>
                  <a:pt x="21280" y="2104"/>
                </a:lnTo>
                <a:cubicBezTo>
                  <a:pt x="21478" y="1928"/>
                  <a:pt x="21600" y="1699"/>
                  <a:pt x="21600" y="1442"/>
                </a:cubicBezTo>
                <a:close/>
              </a:path>
            </a:pathLst>
          </a:cu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38100" tIns="38100" rIns="38100" bIns="38100" anchor="ctr"/>
          <a:lstStyle/>
          <a:p>
            <a:pPr marL="0" marR="0" lvl="0" indent="0" defTabSz="584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53585F"/>
                </a:solidFill>
              </a:defRPr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53585F"/>
              </a:solidFill>
              <a:effectLst/>
              <a:uLnTx/>
              <a:uFillTx/>
              <a:latin typeface="Arial" panose="020B0604020202020204"/>
            </a:endParaRPr>
          </a:p>
        </p:txBody>
      </p:sp>
      <p:sp>
        <p:nvSpPr>
          <p:cNvPr id="62" name="Tekstiruutu 61">
            <a:extLst>
              <a:ext uri="{FF2B5EF4-FFF2-40B4-BE49-F238E27FC236}">
                <a16:creationId xmlns:a16="http://schemas.microsoft.com/office/drawing/2014/main" id="{5381048C-3E1B-4078-BFA3-F5F41F508C7E}"/>
              </a:ext>
            </a:extLst>
          </p:cNvPr>
          <p:cNvSpPr txBox="1"/>
          <p:nvPr/>
        </p:nvSpPr>
        <p:spPr>
          <a:xfrm>
            <a:off x="2353778" y="1832220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FI" sz="2800" b="1"/>
              <a:t>3 000</a:t>
            </a:r>
            <a:r>
              <a:rPr lang="sv-FI"/>
              <a:t> </a:t>
            </a:r>
            <a:r>
              <a:rPr lang="sv-FI" sz="2000"/>
              <a:t>anställda</a:t>
            </a:r>
          </a:p>
        </p:txBody>
      </p:sp>
      <p:pic>
        <p:nvPicPr>
          <p:cNvPr id="52" name="Kuva 51" descr="Människor, tecknad bild.">
            <a:extLst>
              <a:ext uri="{FF2B5EF4-FFF2-40B4-BE49-F238E27FC236}">
                <a16:creationId xmlns:a16="http://schemas.microsoft.com/office/drawing/2014/main" id="{0BB0B7D2-C9C6-4ECD-833F-61C34CC8A2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46055" y="2378359"/>
            <a:ext cx="561266" cy="561266"/>
          </a:xfrm>
          <a:prstGeom prst="rect">
            <a:avLst/>
          </a:prstGeom>
        </p:spPr>
      </p:pic>
      <p:sp>
        <p:nvSpPr>
          <p:cNvPr id="23" name="Shape 1220">
            <a:extLst>
              <a:ext uri="{FF2B5EF4-FFF2-40B4-BE49-F238E27FC236}">
                <a16:creationId xmlns:a16="http://schemas.microsoft.com/office/drawing/2014/main" id="{E0879B4B-110B-4D32-B1D4-8B41428474DA}"/>
              </a:ext>
            </a:extLst>
          </p:cNvPr>
          <p:cNvSpPr/>
          <p:nvPr/>
        </p:nvSpPr>
        <p:spPr>
          <a:xfrm>
            <a:off x="2353778" y="2404080"/>
            <a:ext cx="6780542" cy="4308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ctr">
            <a:spAutoFit/>
          </a:bodyPr>
          <a:lstStyle>
            <a:lvl1pPr algn="l" defTabSz="584200">
              <a:defRPr sz="6400">
                <a:solidFill>
                  <a:srgbClr val="4D4E4C"/>
                </a:solidFill>
              </a:defRPr>
            </a:lvl1pPr>
          </a:lstStyle>
          <a:p>
            <a:pPr>
              <a:defRPr sz="1800" b="0">
                <a:solidFill>
                  <a:srgbClr val="000000"/>
                </a:solidFill>
              </a:defRPr>
            </a:pPr>
            <a:r>
              <a:rPr lang="sv-FI" sz="2800" b="1">
                <a:latin typeface="+mj-lt"/>
              </a:rPr>
              <a:t> Över 30</a:t>
            </a:r>
            <a:r>
              <a:rPr lang="sv-FI" sz="2800">
                <a:latin typeface="+mj-lt"/>
              </a:rPr>
              <a:t> </a:t>
            </a:r>
            <a:r>
              <a:rPr lang="sv-FI" sz="2000">
                <a:latin typeface="+mj-lt"/>
              </a:rPr>
              <a:t>olika tjänster</a:t>
            </a:r>
          </a:p>
        </p:txBody>
      </p:sp>
      <p:pic>
        <p:nvPicPr>
          <p:cNvPr id="31" name="Kuva 30" descr="Karta, tecknad bild.">
            <a:extLst>
              <a:ext uri="{FF2B5EF4-FFF2-40B4-BE49-F238E27FC236}">
                <a16:creationId xmlns:a16="http://schemas.microsoft.com/office/drawing/2014/main" id="{30643859-EFEF-4B6D-9CD8-4B413BD3B0F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75754" y="2870608"/>
            <a:ext cx="539373" cy="539373"/>
          </a:xfrm>
          <a:prstGeom prst="rect">
            <a:avLst/>
          </a:prstGeom>
        </p:spPr>
      </p:pic>
      <p:sp>
        <p:nvSpPr>
          <p:cNvPr id="63" name="Shape 1220">
            <a:extLst>
              <a:ext uri="{FF2B5EF4-FFF2-40B4-BE49-F238E27FC236}">
                <a16:creationId xmlns:a16="http://schemas.microsoft.com/office/drawing/2014/main" id="{F66EACFC-F520-48A1-822E-5784DBFAA2D5}"/>
              </a:ext>
            </a:extLst>
          </p:cNvPr>
          <p:cNvSpPr/>
          <p:nvPr/>
        </p:nvSpPr>
        <p:spPr>
          <a:xfrm>
            <a:off x="2353777" y="2914160"/>
            <a:ext cx="7526999" cy="4308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ctr">
            <a:spAutoFit/>
          </a:bodyPr>
          <a:lstStyle>
            <a:lvl1pPr algn="l" defTabSz="584200">
              <a:defRPr sz="6400">
                <a:solidFill>
                  <a:srgbClr val="4D4E4C"/>
                </a:solidFill>
              </a:defRPr>
            </a:lvl1pPr>
          </a:lstStyle>
          <a:p>
            <a:pPr>
              <a:defRPr sz="1800" b="0">
                <a:solidFill>
                  <a:srgbClr val="000000"/>
                </a:solidFill>
              </a:defRPr>
            </a:pPr>
            <a:r>
              <a:rPr lang="sv-FI" sz="2800" b="1">
                <a:solidFill>
                  <a:prstClr val="black">
                    <a:lumMod val="95000"/>
                  </a:prstClr>
                </a:solidFill>
                <a:latin typeface="+mj-lt"/>
              </a:rPr>
              <a:t> </a:t>
            </a:r>
            <a:r>
              <a:rPr lang="sv-FI" sz="2800" b="1">
                <a:solidFill>
                  <a:prstClr val="black">
                    <a:lumMod val="95000"/>
                  </a:prstClr>
                </a:solidFill>
              </a:rPr>
              <a:t>vi är verksamma i 10</a:t>
            </a:r>
            <a:r>
              <a:rPr lang="sv-FI" sz="2800">
                <a:solidFill>
                  <a:prstClr val="black">
                    <a:lumMod val="95000"/>
                  </a:prstClr>
                </a:solidFill>
              </a:rPr>
              <a:t> </a:t>
            </a:r>
            <a:r>
              <a:rPr lang="sv-FI" sz="2000">
                <a:solidFill>
                  <a:prstClr val="black">
                    <a:lumMod val="95000"/>
                  </a:prstClr>
                </a:solidFill>
              </a:rPr>
              <a:t>kommuners område</a:t>
            </a:r>
          </a:p>
        </p:txBody>
      </p:sp>
      <p:pic>
        <p:nvPicPr>
          <p:cNvPr id="59" name="Kuva 58" descr="Telefonlur, tecknad bild.">
            <a:extLst>
              <a:ext uri="{FF2B5EF4-FFF2-40B4-BE49-F238E27FC236}">
                <a16:creationId xmlns:a16="http://schemas.microsoft.com/office/drawing/2014/main" id="{58C5088F-C93F-451D-A948-7FCE807DDDF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29353" y="3515525"/>
            <a:ext cx="360886" cy="360886"/>
          </a:xfrm>
          <a:prstGeom prst="rect">
            <a:avLst/>
          </a:prstGeom>
        </p:spPr>
      </p:pic>
      <p:sp>
        <p:nvSpPr>
          <p:cNvPr id="56" name="Tekstiruutu 55">
            <a:extLst>
              <a:ext uri="{FF2B5EF4-FFF2-40B4-BE49-F238E27FC236}">
                <a16:creationId xmlns:a16="http://schemas.microsoft.com/office/drawing/2014/main" id="{692E7742-42DF-4836-AD18-7E0C3B0E13FF}"/>
              </a:ext>
            </a:extLst>
          </p:cNvPr>
          <p:cNvSpPr txBox="1"/>
          <p:nvPr/>
        </p:nvSpPr>
        <p:spPr>
          <a:xfrm>
            <a:off x="2353778" y="3460203"/>
            <a:ext cx="897949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FI" sz="2800" b="1"/>
              <a:t>140+</a:t>
            </a:r>
            <a:r>
              <a:rPr lang="sv-FI"/>
              <a:t> </a:t>
            </a:r>
            <a:r>
              <a:rPr lang="sv-FI" sz="2000"/>
              <a:t>telefonnummer som kontaktkanaler för äldre</a:t>
            </a:r>
          </a:p>
        </p:txBody>
      </p:sp>
      <p:pic>
        <p:nvPicPr>
          <p:cNvPr id="6" name="Kuva 5" descr="Person med promenadkäpp, tecknad bild.">
            <a:extLst>
              <a:ext uri="{FF2B5EF4-FFF2-40B4-BE49-F238E27FC236}">
                <a16:creationId xmlns:a16="http://schemas.microsoft.com/office/drawing/2014/main" id="{7E79FE89-3B65-4CE7-9D3E-D23D1EFA345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42401" y="3938868"/>
            <a:ext cx="545358" cy="545358"/>
          </a:xfrm>
          <a:prstGeom prst="rect">
            <a:avLst/>
          </a:prstGeom>
        </p:spPr>
      </p:pic>
      <p:sp>
        <p:nvSpPr>
          <p:cNvPr id="57" name="Tekstiruutu 56">
            <a:extLst>
              <a:ext uri="{FF2B5EF4-FFF2-40B4-BE49-F238E27FC236}">
                <a16:creationId xmlns:a16="http://schemas.microsoft.com/office/drawing/2014/main" id="{F7DD7DBB-9EF3-4980-AE8C-2B0FDECC697B}"/>
              </a:ext>
            </a:extLst>
          </p:cNvPr>
          <p:cNvSpPr txBox="1"/>
          <p:nvPr/>
        </p:nvSpPr>
        <p:spPr>
          <a:xfrm>
            <a:off x="2353778" y="3997685"/>
            <a:ext cx="804816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FI" sz="2800" b="1"/>
              <a:t>4 000</a:t>
            </a:r>
            <a:r>
              <a:rPr lang="sv-FI" sz="2800"/>
              <a:t> </a:t>
            </a:r>
            <a:r>
              <a:rPr lang="sv-FI" sz="2000"/>
              <a:t>klienter inom hemvården</a:t>
            </a:r>
          </a:p>
        </p:txBody>
      </p:sp>
      <p:pic>
        <p:nvPicPr>
          <p:cNvPr id="9" name="Kuva 8" descr="Två personer, tecknad bild.">
            <a:extLst>
              <a:ext uri="{FF2B5EF4-FFF2-40B4-BE49-F238E27FC236}">
                <a16:creationId xmlns:a16="http://schemas.microsoft.com/office/drawing/2014/main" id="{D5A11C7F-462A-4BEC-997A-5A3AA23E43D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045394" y="4576651"/>
            <a:ext cx="539372" cy="539372"/>
          </a:xfrm>
          <a:prstGeom prst="rect">
            <a:avLst/>
          </a:prstGeom>
        </p:spPr>
      </p:pic>
      <p:sp>
        <p:nvSpPr>
          <p:cNvPr id="10" name="Shape 1220">
            <a:extLst>
              <a:ext uri="{FF2B5EF4-FFF2-40B4-BE49-F238E27FC236}">
                <a16:creationId xmlns:a16="http://schemas.microsoft.com/office/drawing/2014/main" id="{6631E14C-CF78-48C5-96D8-60F5956A99E6}"/>
              </a:ext>
            </a:extLst>
          </p:cNvPr>
          <p:cNvSpPr/>
          <p:nvPr/>
        </p:nvSpPr>
        <p:spPr>
          <a:xfrm>
            <a:off x="2353778" y="4604734"/>
            <a:ext cx="8274063" cy="4308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ctr">
            <a:spAutoFit/>
          </a:bodyPr>
          <a:lstStyle>
            <a:lvl1pPr algn="l" defTabSz="584200">
              <a:defRPr sz="6400">
                <a:solidFill>
                  <a:srgbClr val="4D4E4C"/>
                </a:solidFill>
              </a:defRPr>
            </a:lvl1pPr>
          </a:lstStyle>
          <a:p>
            <a:pPr>
              <a:defRPr sz="1800" b="0">
                <a:solidFill>
                  <a:srgbClr val="000000"/>
                </a:solidFill>
              </a:defRPr>
            </a:pPr>
            <a:r>
              <a:rPr lang="sv-FI" sz="2000" b="1">
                <a:solidFill>
                  <a:prstClr val="black">
                    <a:lumMod val="95000"/>
                  </a:prstClr>
                </a:solidFill>
                <a:latin typeface="+mj-lt"/>
              </a:rPr>
              <a:t> </a:t>
            </a:r>
            <a:r>
              <a:rPr lang="sv-FI" sz="2800" b="1">
                <a:solidFill>
                  <a:prstClr val="black">
                    <a:lumMod val="95000"/>
                  </a:prstClr>
                </a:solidFill>
              </a:rPr>
              <a:t>1 650</a:t>
            </a:r>
            <a:r>
              <a:rPr lang="sv-FI" sz="2800">
                <a:solidFill>
                  <a:prstClr val="black">
                    <a:lumMod val="95000"/>
                  </a:prstClr>
                </a:solidFill>
              </a:rPr>
              <a:t> </a:t>
            </a:r>
            <a:r>
              <a:rPr lang="sv-FI" sz="2000">
                <a:solidFill>
                  <a:prstClr val="black">
                    <a:lumMod val="95000"/>
                  </a:prstClr>
                </a:solidFill>
              </a:rPr>
              <a:t>familjer inom närståendevården</a:t>
            </a:r>
          </a:p>
        </p:txBody>
      </p:sp>
      <p:pic>
        <p:nvPicPr>
          <p:cNvPr id="65" name="Kuva 64" descr="Byggnad, tecknad bild.">
            <a:extLst>
              <a:ext uri="{FF2B5EF4-FFF2-40B4-BE49-F238E27FC236}">
                <a16:creationId xmlns:a16="http://schemas.microsoft.com/office/drawing/2014/main" id="{DEDFED10-A4F8-4B4B-88BC-2407612368A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024741" y="5175245"/>
            <a:ext cx="479380" cy="479380"/>
          </a:xfrm>
          <a:prstGeom prst="rect">
            <a:avLst/>
          </a:prstGeom>
        </p:spPr>
      </p:pic>
      <p:sp>
        <p:nvSpPr>
          <p:cNvPr id="8" name="Tekstiruutu 7">
            <a:extLst>
              <a:ext uri="{FF2B5EF4-FFF2-40B4-BE49-F238E27FC236}">
                <a16:creationId xmlns:a16="http://schemas.microsoft.com/office/drawing/2014/main" id="{19409AE7-47EA-4E04-811C-A71245F41CEF}"/>
              </a:ext>
            </a:extLst>
          </p:cNvPr>
          <p:cNvSpPr txBox="1"/>
          <p:nvPr/>
        </p:nvSpPr>
        <p:spPr>
          <a:xfrm>
            <a:off x="2353778" y="5181076"/>
            <a:ext cx="8555643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sv-FI" sz="2800" b="1">
                <a:solidFill>
                  <a:prstClr val="black">
                    <a:lumMod val="95000"/>
                  </a:prstClr>
                </a:solidFill>
                <a:latin typeface="+mj-lt"/>
              </a:rPr>
              <a:t>3 000</a:t>
            </a:r>
            <a:r>
              <a:rPr lang="sv-FI" sz="2800">
                <a:solidFill>
                  <a:prstClr val="black">
                    <a:lumMod val="95000"/>
                  </a:prstClr>
                </a:solidFill>
                <a:latin typeface="+mj-lt"/>
              </a:rPr>
              <a:t> </a:t>
            </a:r>
            <a:r>
              <a:rPr lang="sv-FI" sz="2000">
                <a:solidFill>
                  <a:prstClr val="black">
                    <a:lumMod val="95000"/>
                  </a:prstClr>
                </a:solidFill>
                <a:latin typeface="+mj-lt"/>
              </a:rPr>
              <a:t>platser inom serviceboende med heldygnsomsorg</a:t>
            </a:r>
          </a:p>
        </p:txBody>
      </p:sp>
      <p:pic>
        <p:nvPicPr>
          <p:cNvPr id="24" name="Kuva 23" descr="En människa i en säng, tecknad bild.">
            <a:extLst>
              <a:ext uri="{FF2B5EF4-FFF2-40B4-BE49-F238E27FC236}">
                <a16:creationId xmlns:a16="http://schemas.microsoft.com/office/drawing/2014/main" id="{D3A3C6AA-3188-444B-8E33-BC23DE16D60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045394" y="5706557"/>
            <a:ext cx="510131" cy="510131"/>
          </a:xfrm>
          <a:prstGeom prst="rect">
            <a:avLst/>
          </a:prstGeom>
        </p:spPr>
      </p:pic>
      <p:pic>
        <p:nvPicPr>
          <p:cNvPr id="12" name="Kuva 11">
            <a:extLst>
              <a:ext uri="{FF2B5EF4-FFF2-40B4-BE49-F238E27FC236}">
                <a16:creationId xmlns:a16="http://schemas.microsoft.com/office/drawing/2014/main" id="{8CB5F483-8983-4860-988D-6542CE194E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890271" y="4769433"/>
            <a:ext cx="219558" cy="174131"/>
          </a:xfrm>
          <a:prstGeom prst="rect">
            <a:avLst/>
          </a:prstGeom>
        </p:spPr>
      </p:pic>
      <p:pic>
        <p:nvPicPr>
          <p:cNvPr id="13" name="Kuva 12">
            <a:extLst>
              <a:ext uri="{FF2B5EF4-FFF2-40B4-BE49-F238E27FC236}">
                <a16:creationId xmlns:a16="http://schemas.microsoft.com/office/drawing/2014/main" id="{FD2682AA-4642-4D1A-9EA3-A03490C3D7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890271" y="4211547"/>
            <a:ext cx="219558" cy="174131"/>
          </a:xfrm>
          <a:prstGeom prst="rect">
            <a:avLst/>
          </a:prstGeom>
        </p:spPr>
      </p:pic>
      <p:sp>
        <p:nvSpPr>
          <p:cNvPr id="26" name="Suorakulmio 25">
            <a:extLst>
              <a:ext uri="{FF2B5EF4-FFF2-40B4-BE49-F238E27FC236}">
                <a16:creationId xmlns:a16="http://schemas.microsoft.com/office/drawing/2014/main" id="{A0E501A4-F35D-4040-A6B7-232EACA8F6FE}"/>
              </a:ext>
            </a:extLst>
          </p:cNvPr>
          <p:cNvSpPr/>
          <p:nvPr/>
        </p:nvSpPr>
        <p:spPr>
          <a:xfrm>
            <a:off x="2353778" y="5760558"/>
            <a:ext cx="770717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FI" sz="2800" b="1"/>
              <a:t>456</a:t>
            </a:r>
            <a:r>
              <a:rPr lang="sv-FI"/>
              <a:t> </a:t>
            </a:r>
            <a:r>
              <a:rPr lang="sv-FI" sz="2000"/>
              <a:t>sjukhus(bäddavdelnings)platser inom primärvården</a:t>
            </a:r>
          </a:p>
        </p:txBody>
      </p:sp>
      <p:pic>
        <p:nvPicPr>
          <p:cNvPr id="19" name="Kuva 18">
            <a:extLst>
              <a:ext uri="{FF2B5EF4-FFF2-40B4-BE49-F238E27FC236}">
                <a16:creationId xmlns:a16="http://schemas.microsoft.com/office/drawing/2014/main" id="{F2775ED0-F48C-4A7F-AA53-45C110FBAF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890271" y="5311811"/>
            <a:ext cx="219558" cy="174131"/>
          </a:xfrm>
          <a:prstGeom prst="rect">
            <a:avLst/>
          </a:prstGeom>
        </p:spPr>
      </p:pic>
      <p:pic>
        <p:nvPicPr>
          <p:cNvPr id="21" name="Kuva 20">
            <a:extLst>
              <a:ext uri="{FF2B5EF4-FFF2-40B4-BE49-F238E27FC236}">
                <a16:creationId xmlns:a16="http://schemas.microsoft.com/office/drawing/2014/main" id="{4537EFE2-4CCB-414C-9F81-30F2CF9166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890271" y="5880146"/>
            <a:ext cx="219558" cy="174131"/>
          </a:xfrm>
          <a:prstGeom prst="rect">
            <a:avLst/>
          </a:prstGeom>
        </p:spPr>
      </p:pic>
      <p:pic>
        <p:nvPicPr>
          <p:cNvPr id="70" name="Kuva 69">
            <a:extLst>
              <a:ext uri="{FF2B5EF4-FFF2-40B4-BE49-F238E27FC236}">
                <a16:creationId xmlns:a16="http://schemas.microsoft.com/office/drawing/2014/main" id="{61707445-EF97-4842-8BA1-12816162CC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890271" y="2504982"/>
            <a:ext cx="219558" cy="174131"/>
          </a:xfrm>
          <a:prstGeom prst="rect">
            <a:avLst/>
          </a:prstGeom>
        </p:spPr>
      </p:pic>
      <p:pic>
        <p:nvPicPr>
          <p:cNvPr id="71" name="Kuva 70">
            <a:extLst>
              <a:ext uri="{FF2B5EF4-FFF2-40B4-BE49-F238E27FC236}">
                <a16:creationId xmlns:a16="http://schemas.microsoft.com/office/drawing/2014/main" id="{EDDFA832-2CFB-4BC1-810F-0C00A7D5D5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890271" y="1987736"/>
            <a:ext cx="219558" cy="174131"/>
          </a:xfrm>
          <a:prstGeom prst="rect">
            <a:avLst/>
          </a:prstGeom>
        </p:spPr>
      </p:pic>
      <p:pic>
        <p:nvPicPr>
          <p:cNvPr id="72" name="Kuva 71">
            <a:extLst>
              <a:ext uri="{FF2B5EF4-FFF2-40B4-BE49-F238E27FC236}">
                <a16:creationId xmlns:a16="http://schemas.microsoft.com/office/drawing/2014/main" id="{E6BB8211-DD77-41FD-874B-5DC4E76123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890271" y="3047360"/>
            <a:ext cx="219558" cy="174131"/>
          </a:xfrm>
          <a:prstGeom prst="rect">
            <a:avLst/>
          </a:prstGeom>
        </p:spPr>
      </p:pic>
      <p:pic>
        <p:nvPicPr>
          <p:cNvPr id="73" name="Kuva 72">
            <a:extLst>
              <a:ext uri="{FF2B5EF4-FFF2-40B4-BE49-F238E27FC236}">
                <a16:creationId xmlns:a16="http://schemas.microsoft.com/office/drawing/2014/main" id="{E67BB967-020D-4A82-A1CF-04C9320E66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890271" y="3615695"/>
            <a:ext cx="219558" cy="174131"/>
          </a:xfrm>
          <a:prstGeom prst="rect">
            <a:avLst/>
          </a:prstGeom>
        </p:spPr>
      </p:pic>
      <p:pic>
        <p:nvPicPr>
          <p:cNvPr id="74" name="Kuva 73">
            <a:extLst>
              <a:ext uri="{FF2B5EF4-FFF2-40B4-BE49-F238E27FC236}">
                <a16:creationId xmlns:a16="http://schemas.microsoft.com/office/drawing/2014/main" id="{D43B7E58-E505-40E1-ACA3-59C4F4B4E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890271" y="1520376"/>
            <a:ext cx="219558" cy="174131"/>
          </a:xfrm>
          <a:prstGeom prst="rect">
            <a:avLst/>
          </a:prstGeom>
        </p:spPr>
      </p:pic>
      <p:cxnSp>
        <p:nvCxnSpPr>
          <p:cNvPr id="75" name="Connector 1234">
            <a:extLst>
              <a:ext uri="{FF2B5EF4-FFF2-40B4-BE49-F238E27FC236}">
                <a16:creationId xmlns:a16="http://schemas.microsoft.com/office/drawing/2014/main" id="{FB6AE859-3E79-417F-9185-6326EFAB42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024741" y="1194577"/>
            <a:ext cx="10084140" cy="0"/>
          </a:xfrm>
          <a:prstGeom prst="straightConnector1">
            <a:avLst/>
          </a:prstGeom>
          <a:ln w="50800" cap="rnd">
            <a:solidFill>
              <a:schemeClr val="accent2"/>
            </a:solidFill>
            <a:custDash>
              <a:ds d="100000" sp="200000"/>
            </a:custDash>
            <a:round/>
          </a:ln>
        </p:spPr>
      </p:cxnSp>
    </p:spTree>
    <p:extLst>
      <p:ext uri="{BB962C8B-B14F-4D97-AF65-F5344CB8AC3E}">
        <p14:creationId xmlns:p14="http://schemas.microsoft.com/office/powerpoint/2010/main" val="3696752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B495BB0-413C-4999-A6F1-9BDC18288D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1666FFC7-5C8E-4010-B9C2-3E48EC176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26548-A701-4132-A0A2-A9B09A70FF4B}" type="slidenum">
              <a:rPr lang="fi-FI" smtClean="0"/>
              <a:t>22</a:t>
            </a:fld>
            <a:endParaRPr lang="fi-FI"/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CCF7EDC2-847B-4577-81AA-A7E486D847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2844"/>
            <a:ext cx="12192000" cy="571447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5925F5BB-048C-4AFF-9904-E996CCD93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" y="178744"/>
            <a:ext cx="11521440" cy="1035424"/>
          </a:xfrm>
        </p:spPr>
        <p:txBody>
          <a:bodyPr/>
          <a:lstStyle/>
          <a:p>
            <a:r>
              <a:rPr lang="sv-FI"/>
              <a:t>Tjänsterna för äldre är omfattande i hela området</a:t>
            </a:r>
          </a:p>
        </p:txBody>
      </p:sp>
    </p:spTree>
    <p:extLst>
      <p:ext uri="{BB962C8B-B14F-4D97-AF65-F5344CB8AC3E}">
        <p14:creationId xmlns:p14="http://schemas.microsoft.com/office/powerpoint/2010/main" val="39918662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>
            <a:extLst>
              <a:ext uri="{FF2B5EF4-FFF2-40B4-BE49-F238E27FC236}">
                <a16:creationId xmlns:a16="http://schemas.microsoft.com/office/drawing/2014/main" id="{D90E5E4A-AE6F-427D-9082-B8BDDDA143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5662" y="1445741"/>
            <a:ext cx="5411788" cy="3780490"/>
          </a:xfrm>
        </p:spPr>
        <p:txBody>
          <a:bodyPr/>
          <a:lstStyle/>
          <a:p>
            <a:r>
              <a:rPr lang="sv-FI"/>
              <a:t>Rådgivning, bedömning och handledning</a:t>
            </a:r>
            <a:br>
              <a:rPr lang="sv-FI"/>
            </a:br>
            <a:br>
              <a:rPr lang="sv-FI"/>
            </a:br>
            <a:r>
              <a:rPr lang="sv-FI"/>
              <a:t>- </a:t>
            </a:r>
            <a:r>
              <a:rPr lang="sv-FI" i="1"/>
              <a:t>stöd i ett tidigt skede </a:t>
            </a:r>
          </a:p>
        </p:txBody>
      </p:sp>
      <p:pic>
        <p:nvPicPr>
          <p:cNvPr id="6" name="Sisällön paikkamerkki 5" descr="Person vid en skärm med hörlurar på öronen och pratbubblor. Tecknad bild.">
            <a:extLst>
              <a:ext uri="{FF2B5EF4-FFF2-40B4-BE49-F238E27FC236}">
                <a16:creationId xmlns:a16="http://schemas.microsoft.com/office/drawing/2014/main" id="{6EA65B3B-8769-4FB2-B00C-4FBA4499493B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60" y="1351915"/>
            <a:ext cx="5411788" cy="4713288"/>
          </a:xfrm>
        </p:spPr>
      </p:pic>
    </p:spTree>
    <p:extLst>
      <p:ext uri="{BB962C8B-B14F-4D97-AF65-F5344CB8AC3E}">
        <p14:creationId xmlns:p14="http://schemas.microsoft.com/office/powerpoint/2010/main" val="4996524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>
            <a:extLst>
              <a:ext uri="{FF2B5EF4-FFF2-40B4-BE49-F238E27FC236}">
                <a16:creationId xmlns:a16="http://schemas.microsoft.com/office/drawing/2014/main" id="{9AEC1E49-BC56-42F3-808C-82E555B24B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874" y="620713"/>
            <a:ext cx="9791202" cy="1087628"/>
          </a:xfrm>
        </p:spPr>
        <p:txBody>
          <a:bodyPr/>
          <a:lstStyle/>
          <a:p>
            <a:r>
              <a:rPr lang="sv-FI"/>
              <a:t>Rådgivning, bedömning och handledning för äldre</a:t>
            </a:r>
          </a:p>
        </p:txBody>
      </p:sp>
      <p:sp>
        <p:nvSpPr>
          <p:cNvPr id="6" name="Suorakulmio: Pyöristetyt kulmat 5">
            <a:extLst>
              <a:ext uri="{FF2B5EF4-FFF2-40B4-BE49-F238E27FC236}">
                <a16:creationId xmlns:a16="http://schemas.microsoft.com/office/drawing/2014/main" id="{6C290F47-C15A-4E13-8115-D732F81ADD37}"/>
              </a:ext>
            </a:extLst>
          </p:cNvPr>
          <p:cNvSpPr/>
          <p:nvPr/>
        </p:nvSpPr>
        <p:spPr>
          <a:xfrm>
            <a:off x="1092296" y="2044906"/>
            <a:ext cx="4479850" cy="648000"/>
          </a:xfrm>
          <a:prstGeom prst="roundRect">
            <a:avLst>
              <a:gd name="adj" fmla="val 43935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FI">
                <a:solidFill>
                  <a:schemeClr val="tx1"/>
                </a:solidFill>
              </a:rPr>
              <a:t>Centraliserad rådgivning och klienthandledning</a:t>
            </a:r>
          </a:p>
        </p:txBody>
      </p:sp>
      <p:sp>
        <p:nvSpPr>
          <p:cNvPr id="11" name="Suorakulmio: Pyöristetyt kulmat 10">
            <a:extLst>
              <a:ext uri="{FF2B5EF4-FFF2-40B4-BE49-F238E27FC236}">
                <a16:creationId xmlns:a16="http://schemas.microsoft.com/office/drawing/2014/main" id="{CC65607F-FEDA-476E-B385-5B9737939D8B}"/>
              </a:ext>
            </a:extLst>
          </p:cNvPr>
          <p:cNvSpPr/>
          <p:nvPr/>
        </p:nvSpPr>
        <p:spPr>
          <a:xfrm>
            <a:off x="1092296" y="2838882"/>
            <a:ext cx="4479850" cy="648000"/>
          </a:xfrm>
          <a:prstGeom prst="roundRect">
            <a:avLst>
              <a:gd name="adj" fmla="val 43935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FI">
                <a:solidFill>
                  <a:schemeClr val="tx1"/>
                </a:solidFill>
              </a:rPr>
              <a:t>Minnesrådgivning</a:t>
            </a:r>
          </a:p>
        </p:txBody>
      </p:sp>
      <p:sp>
        <p:nvSpPr>
          <p:cNvPr id="12" name="Suorakulmio: Pyöristetyt kulmat 11">
            <a:extLst>
              <a:ext uri="{FF2B5EF4-FFF2-40B4-BE49-F238E27FC236}">
                <a16:creationId xmlns:a16="http://schemas.microsoft.com/office/drawing/2014/main" id="{59E1B1E2-FDB7-45E5-9FEE-19CBC4147A14}"/>
              </a:ext>
            </a:extLst>
          </p:cNvPr>
          <p:cNvSpPr/>
          <p:nvPr/>
        </p:nvSpPr>
        <p:spPr>
          <a:xfrm>
            <a:off x="1080573" y="3632858"/>
            <a:ext cx="4479850" cy="730061"/>
          </a:xfrm>
          <a:prstGeom prst="roundRect">
            <a:avLst>
              <a:gd name="adj" fmla="val 43935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sv-FI">
              <a:solidFill>
                <a:schemeClr val="tx1"/>
              </a:solidFill>
            </a:endParaRPr>
          </a:p>
          <a:p>
            <a:pPr algn="ctr"/>
            <a:r>
              <a:rPr lang="sv-FI">
                <a:solidFill>
                  <a:schemeClr val="tx1"/>
                </a:solidFill>
              </a:rPr>
              <a:t>Närståendevård och familjevård för äldre</a:t>
            </a:r>
          </a:p>
          <a:p>
            <a:pPr algn="ctr"/>
            <a:endParaRPr lang="sv-FI">
              <a:solidFill>
                <a:schemeClr val="tx1"/>
              </a:solidFill>
              <a:ea typeface="Verdana"/>
            </a:endParaRPr>
          </a:p>
        </p:txBody>
      </p:sp>
      <p:sp>
        <p:nvSpPr>
          <p:cNvPr id="13" name="Suorakulmio: Pyöristetyt kulmat 12">
            <a:extLst>
              <a:ext uri="{FF2B5EF4-FFF2-40B4-BE49-F238E27FC236}">
                <a16:creationId xmlns:a16="http://schemas.microsoft.com/office/drawing/2014/main" id="{0F07AEF5-11A1-4431-A435-84704960E9A6}"/>
              </a:ext>
            </a:extLst>
          </p:cNvPr>
          <p:cNvSpPr/>
          <p:nvPr/>
        </p:nvSpPr>
        <p:spPr>
          <a:xfrm>
            <a:off x="1092296" y="4426834"/>
            <a:ext cx="4479850" cy="648000"/>
          </a:xfrm>
          <a:prstGeom prst="roundRect">
            <a:avLst>
              <a:gd name="adj" fmla="val 43935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FI">
                <a:solidFill>
                  <a:schemeClr val="tx1"/>
                </a:solidFill>
              </a:rPr>
              <a:t>Gerontologiskt socialarbete</a:t>
            </a:r>
          </a:p>
        </p:txBody>
      </p:sp>
      <p:sp>
        <p:nvSpPr>
          <p:cNvPr id="14" name="Suorakulmio: Pyöristetyt kulmat 13">
            <a:extLst>
              <a:ext uri="{FF2B5EF4-FFF2-40B4-BE49-F238E27FC236}">
                <a16:creationId xmlns:a16="http://schemas.microsoft.com/office/drawing/2014/main" id="{BD8D7F8E-7456-4F85-885E-EC95FB29C115}"/>
              </a:ext>
            </a:extLst>
          </p:cNvPr>
          <p:cNvSpPr/>
          <p:nvPr/>
        </p:nvSpPr>
        <p:spPr>
          <a:xfrm>
            <a:off x="1092296" y="5220811"/>
            <a:ext cx="4479850" cy="648000"/>
          </a:xfrm>
          <a:prstGeom prst="roundRect">
            <a:avLst>
              <a:gd name="adj" fmla="val 43935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sv-FI">
                <a:solidFill>
                  <a:schemeClr val="tx1"/>
                </a:solidFill>
              </a:rPr>
              <a:t>hälso- och välfärdsfrämjande arbete</a:t>
            </a:r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9B804E02-2C59-4C5F-AA2A-18E2543A29EE}"/>
              </a:ext>
            </a:extLst>
          </p:cNvPr>
          <p:cNvSpPr txBox="1"/>
          <p:nvPr/>
        </p:nvSpPr>
        <p:spPr>
          <a:xfrm>
            <a:off x="6096000" y="2044906"/>
            <a:ext cx="4895313" cy="101566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sv-FI" sz="2200">
                <a:solidFill>
                  <a:schemeClr val="tx1"/>
                </a:solidFill>
              </a:rPr>
              <a:t>Över 150 anställda jobbar för att stöda välbefinnandet bland äldre</a:t>
            </a:r>
          </a:p>
        </p:txBody>
      </p:sp>
      <p:sp>
        <p:nvSpPr>
          <p:cNvPr id="15" name="Sisällön paikkamerkki 3">
            <a:extLst>
              <a:ext uri="{FF2B5EF4-FFF2-40B4-BE49-F238E27FC236}">
                <a16:creationId xmlns:a16="http://schemas.microsoft.com/office/drawing/2014/main" id="{0F66853A-EA4F-4CEE-ADE4-7441AEB8E1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3343183"/>
            <a:ext cx="5524500" cy="2525628"/>
          </a:xfrm>
        </p:spPr>
        <p:txBody>
          <a:bodyPr/>
          <a:lstStyle/>
          <a:p>
            <a:pPr marL="0" indent="0">
              <a:buNone/>
            </a:pPr>
            <a:r>
              <a:rPr lang="sv-FI"/>
              <a:t>Målsättning</a:t>
            </a:r>
          </a:p>
          <a:p>
            <a:r>
              <a:rPr lang="sv-FI"/>
              <a:t>rådgivning och handledning enkelt och nära</a:t>
            </a:r>
          </a:p>
          <a:p>
            <a:r>
              <a:rPr lang="sv-FI"/>
              <a:t>tjänster enligt principen om en kontakt.</a:t>
            </a:r>
          </a:p>
        </p:txBody>
      </p:sp>
    </p:spTree>
    <p:extLst>
      <p:ext uri="{BB962C8B-B14F-4D97-AF65-F5344CB8AC3E}">
        <p14:creationId xmlns:p14="http://schemas.microsoft.com/office/powerpoint/2010/main" val="24750296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>
            <a:extLst>
              <a:ext uri="{FF2B5EF4-FFF2-40B4-BE49-F238E27FC236}">
                <a16:creationId xmlns:a16="http://schemas.microsoft.com/office/drawing/2014/main" id="{71CCA4BD-2C7F-4E5A-A5B5-A1F7D1A539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874" y="550576"/>
            <a:ext cx="9955306" cy="1035424"/>
          </a:xfrm>
        </p:spPr>
        <p:txBody>
          <a:bodyPr/>
          <a:lstStyle/>
          <a:p>
            <a:r>
              <a:rPr lang="sv-FI" sz="2400"/>
              <a:t>Målinriktad servicestig i Västra Nylands rådgivning och klienthandledning för äldre</a:t>
            </a:r>
          </a:p>
        </p:txBody>
      </p:sp>
      <p:pic>
        <p:nvPicPr>
          <p:cNvPr id="27" name="Picture 116" descr="En äldre person.">
            <a:extLst>
              <a:ext uri="{FF2B5EF4-FFF2-40B4-BE49-F238E27FC236}">
                <a16:creationId xmlns:a16="http://schemas.microsoft.com/office/drawing/2014/main" id="{0F14C530-8F22-41FB-9877-F070DE1F2F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442077" y="1446954"/>
            <a:ext cx="1224115" cy="1220789"/>
          </a:xfrm>
          <a:prstGeom prst="rect">
            <a:avLst/>
          </a:prstGeom>
        </p:spPr>
      </p:pic>
      <p:sp>
        <p:nvSpPr>
          <p:cNvPr id="5" name="Trapezoid 9">
            <a:extLst>
              <a:ext uri="{FF2B5EF4-FFF2-40B4-BE49-F238E27FC236}">
                <a16:creationId xmlns:a16="http://schemas.microsoft.com/office/drawing/2014/main" id="{CD191167-5759-45D2-94C6-E571020B4A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>
            <a:off x="4546426" y="-784938"/>
            <a:ext cx="3168430" cy="11020084"/>
          </a:xfrm>
          <a:prstGeom prst="trapezoid">
            <a:avLst/>
          </a:prstGeom>
          <a:solidFill>
            <a:schemeClr val="bg1">
              <a:lumMod val="95000"/>
            </a:schemeClr>
          </a:solidFill>
        </p:spPr>
        <p:txBody>
          <a:bodyPr wrap="square" lIns="36000" tIns="36000" rIns="36000" bIns="36000" rtlCol="0" anchor="ctr">
            <a:noAutofit/>
          </a:bodyPr>
          <a:lstStyle/>
          <a:p>
            <a:pPr algn="ctr"/>
            <a:endParaRPr lang="fi-FI" sz="1400" b="1">
              <a:solidFill>
                <a:schemeClr val="bg1"/>
              </a:solidFill>
            </a:endParaRPr>
          </a:p>
        </p:txBody>
      </p:sp>
      <p:sp>
        <p:nvSpPr>
          <p:cNvPr id="6" name="Rectangle: Rounded Corners 169">
            <a:extLst>
              <a:ext uri="{FF2B5EF4-FFF2-40B4-BE49-F238E27FC236}">
                <a16:creationId xmlns:a16="http://schemas.microsoft.com/office/drawing/2014/main" id="{649566EF-09DE-4774-828D-1672A0D9BD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73758" y="3033180"/>
            <a:ext cx="3276000" cy="3060000"/>
          </a:xfrm>
          <a:prstGeom prst="roundRect">
            <a:avLst>
              <a:gd name="adj" fmla="val 2100"/>
            </a:avLst>
          </a:prstGeom>
          <a:solidFill>
            <a:schemeClr val="bg1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400" b="1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7" name="Rectangle: Rounded Corners 175">
            <a:extLst>
              <a:ext uri="{FF2B5EF4-FFF2-40B4-BE49-F238E27FC236}">
                <a16:creationId xmlns:a16="http://schemas.microsoft.com/office/drawing/2014/main" id="{1B19673C-F935-47D0-8CF3-DFE8CC25D5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346432" y="3013192"/>
            <a:ext cx="3276000" cy="2520000"/>
          </a:xfrm>
          <a:prstGeom prst="roundRect">
            <a:avLst>
              <a:gd name="adj" fmla="val 2100"/>
            </a:avLst>
          </a:prstGeom>
          <a:solidFill>
            <a:schemeClr val="bg1"/>
          </a:solidFill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648000" rtlCol="0" anchor="t"/>
          <a:lstStyle/>
          <a:p>
            <a:pPr lvl="0">
              <a:spcBef>
                <a:spcPts val="600"/>
              </a:spcBef>
            </a:pPr>
            <a:endParaRPr lang="fi-FI" sz="1000">
              <a:solidFill>
                <a:schemeClr val="tx1"/>
              </a:solidFill>
            </a:endParaRPr>
          </a:p>
        </p:txBody>
      </p:sp>
      <p:sp>
        <p:nvSpPr>
          <p:cNvPr id="8" name="Rectangle: Rounded Corners 176">
            <a:extLst>
              <a:ext uri="{FF2B5EF4-FFF2-40B4-BE49-F238E27FC236}">
                <a16:creationId xmlns:a16="http://schemas.microsoft.com/office/drawing/2014/main" id="{21E87693-9E9B-448D-A00C-6D4DBEBEF6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612620" y="3013192"/>
            <a:ext cx="3276000" cy="2790000"/>
          </a:xfrm>
          <a:prstGeom prst="roundRect">
            <a:avLst>
              <a:gd name="adj" fmla="val 2100"/>
            </a:avLst>
          </a:prstGeom>
          <a:solidFill>
            <a:schemeClr val="bg1"/>
          </a:solidFill>
          <a:ln w="952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648000" rtlCol="0" anchor="t" anchorCtr="0"/>
          <a:lstStyle/>
          <a:p>
            <a:pPr>
              <a:spcBef>
                <a:spcPts val="600"/>
              </a:spcBef>
            </a:pPr>
            <a:endParaRPr lang="fi-FI" sz="1050">
              <a:solidFill>
                <a:schemeClr val="tx1"/>
              </a:solidFill>
            </a:endParaRPr>
          </a:p>
        </p:txBody>
      </p:sp>
      <p:cxnSp>
        <p:nvCxnSpPr>
          <p:cNvPr id="9" name="Straight Connector 10">
            <a:extLst>
              <a:ext uri="{FF2B5EF4-FFF2-40B4-BE49-F238E27FC236}">
                <a16:creationId xmlns:a16="http://schemas.microsoft.com/office/drawing/2014/main" id="{B9216ADB-76B8-441B-856C-39715F8E4D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8116263" y="2996952"/>
            <a:ext cx="0" cy="3132000"/>
          </a:xfrm>
          <a:prstGeom prst="line">
            <a:avLst/>
          </a:prstGeom>
          <a:ln w="19050" cap="rnd" cmpd="sng" algn="ctr">
            <a:solidFill>
              <a:schemeClr val="bg1">
                <a:lumMod val="65000"/>
              </a:schemeClr>
            </a:solidFill>
            <a:prstDash val="sysDash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11">
            <a:extLst>
              <a:ext uri="{FF2B5EF4-FFF2-40B4-BE49-F238E27FC236}">
                <a16:creationId xmlns:a16="http://schemas.microsoft.com/office/drawing/2014/main" id="{0B0A7B14-A75B-43E1-B038-D26068E3F9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379926" y="2996952"/>
            <a:ext cx="0" cy="3132000"/>
          </a:xfrm>
          <a:prstGeom prst="line">
            <a:avLst/>
          </a:prstGeom>
          <a:ln w="19050" cap="rnd" cmpd="sng" algn="ctr">
            <a:solidFill>
              <a:schemeClr val="bg1">
                <a:lumMod val="65000"/>
              </a:schemeClr>
            </a:solidFill>
            <a:prstDash val="sysDash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Oval 29">
            <a:extLst>
              <a:ext uri="{FF2B5EF4-FFF2-40B4-BE49-F238E27FC236}">
                <a16:creationId xmlns:a16="http://schemas.microsoft.com/office/drawing/2014/main" id="{ADED9644-1FDA-4A34-9305-8905503076D0}"/>
              </a:ext>
            </a:extLst>
          </p:cNvPr>
          <p:cNvSpPr>
            <a:spLocks/>
          </p:cNvSpPr>
          <p:nvPr/>
        </p:nvSpPr>
        <p:spPr>
          <a:xfrm>
            <a:off x="2980324" y="2454344"/>
            <a:ext cx="396000" cy="396000"/>
          </a:xfrm>
          <a:prstGeom prst="ellipse">
            <a:avLst/>
          </a:prstGeom>
          <a:solidFill>
            <a:schemeClr val="tx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sv-FI" sz="1400" b="1">
                <a:solidFill>
                  <a:sysClr val="windowText" lastClr="000000"/>
                </a:solidFill>
              </a:rPr>
              <a:t>1</a:t>
            </a:r>
          </a:p>
        </p:txBody>
      </p:sp>
      <p:sp>
        <p:nvSpPr>
          <p:cNvPr id="24" name="Rectangle 113">
            <a:extLst>
              <a:ext uri="{FF2B5EF4-FFF2-40B4-BE49-F238E27FC236}">
                <a16:creationId xmlns:a16="http://schemas.microsoft.com/office/drawing/2014/main" id="{81B971DF-CA38-4623-B4F8-D473BFDDBA2C}"/>
              </a:ext>
            </a:extLst>
          </p:cNvPr>
          <p:cNvSpPr>
            <a:spLocks/>
          </p:cNvSpPr>
          <p:nvPr/>
        </p:nvSpPr>
        <p:spPr>
          <a:xfrm>
            <a:off x="1870651" y="1417214"/>
            <a:ext cx="2855891" cy="682924"/>
          </a:xfrm>
          <a:prstGeom prst="rect">
            <a:avLst/>
          </a:prstGeom>
          <a:noFill/>
        </p:spPr>
        <p:txBody>
          <a:bodyPr wrap="square" lIns="36000" tIns="36000" rIns="36000" bIns="36000" rtlCol="0" anchor="t">
            <a:noAutofit/>
          </a:bodyPr>
          <a:lstStyle/>
          <a:p>
            <a:pPr algn="ctr"/>
            <a:r>
              <a:rPr lang="sv-FI" sz="1200" b="1" i="1"/>
              <a:t>”Jag hittar enkelt information och får vid behov personlig rådgivning och handledning för att klara mig i vardagen”</a:t>
            </a:r>
          </a:p>
        </p:txBody>
      </p:sp>
      <p:sp>
        <p:nvSpPr>
          <p:cNvPr id="21" name="Rectangle: Rounded Corners 95">
            <a:extLst>
              <a:ext uri="{FF2B5EF4-FFF2-40B4-BE49-F238E27FC236}">
                <a16:creationId xmlns:a16="http://schemas.microsoft.com/office/drawing/2014/main" id="{9B4F4FE3-6FBC-46D2-931C-673E1E22E06E}"/>
              </a:ext>
            </a:extLst>
          </p:cNvPr>
          <p:cNvSpPr/>
          <p:nvPr/>
        </p:nvSpPr>
        <p:spPr>
          <a:xfrm>
            <a:off x="873758" y="3015052"/>
            <a:ext cx="3276000" cy="557964"/>
          </a:xfrm>
          <a:prstGeom prst="roundRect">
            <a:avLst>
              <a:gd name="adj" fmla="val 7687"/>
            </a:avLst>
          </a:prstGeom>
          <a:solidFill>
            <a:schemeClr val="bg1"/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FI" sz="1400" b="1">
                <a:solidFill>
                  <a:schemeClr val="tx2">
                    <a:lumMod val="75000"/>
                  </a:schemeClr>
                </a:solidFill>
              </a:rPr>
              <a:t>Att söka sig till tjänster </a:t>
            </a:r>
          </a:p>
          <a:p>
            <a:pPr algn="ctr"/>
            <a:r>
              <a:rPr lang="sv-FI" sz="1400" b="1">
                <a:solidFill>
                  <a:schemeClr val="tx2">
                    <a:lumMod val="75000"/>
                  </a:schemeClr>
                </a:solidFill>
              </a:rPr>
              <a:t>och rådgivning</a:t>
            </a:r>
          </a:p>
        </p:txBody>
      </p:sp>
      <p:sp>
        <p:nvSpPr>
          <p:cNvPr id="35" name="Rectangle 36">
            <a:extLst>
              <a:ext uri="{FF2B5EF4-FFF2-40B4-BE49-F238E27FC236}">
                <a16:creationId xmlns:a16="http://schemas.microsoft.com/office/drawing/2014/main" id="{4414CD86-B23A-4215-855C-C1CECE069E9E}"/>
              </a:ext>
            </a:extLst>
          </p:cNvPr>
          <p:cNvSpPr>
            <a:spLocks/>
          </p:cNvSpPr>
          <p:nvPr/>
        </p:nvSpPr>
        <p:spPr>
          <a:xfrm>
            <a:off x="1030383" y="3645024"/>
            <a:ext cx="2977382" cy="1546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  <a:buClr>
                <a:schemeClr val="tx1"/>
              </a:buClr>
            </a:pPr>
            <a:r>
              <a:rPr lang="sv-FI" sz="1050" i="1">
                <a:solidFill>
                  <a:schemeClr val="tx2">
                    <a:lumMod val="75000"/>
                  </a:schemeClr>
                </a:solidFill>
              </a:rPr>
              <a:t>Information och tidigt stöd</a:t>
            </a:r>
          </a:p>
        </p:txBody>
      </p:sp>
      <p:pic>
        <p:nvPicPr>
          <p:cNvPr id="12" name="Graphic 47" descr="Tietokone, piirros.">
            <a:extLst>
              <a:ext uri="{FF2B5EF4-FFF2-40B4-BE49-F238E27FC236}">
                <a16:creationId xmlns:a16="http://schemas.microsoft.com/office/drawing/2014/main" id="{D24C9A98-F2F2-4BC7-ACD8-9B4E46128602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05400" y="3874958"/>
            <a:ext cx="453261" cy="453261"/>
          </a:xfrm>
          <a:prstGeom prst="rect">
            <a:avLst/>
          </a:prstGeom>
        </p:spPr>
      </p:pic>
      <p:sp>
        <p:nvSpPr>
          <p:cNvPr id="16" name="Rectangle 32">
            <a:extLst>
              <a:ext uri="{FF2B5EF4-FFF2-40B4-BE49-F238E27FC236}">
                <a16:creationId xmlns:a16="http://schemas.microsoft.com/office/drawing/2014/main" id="{3EE06DC9-EF76-4C41-96A0-0BC3741405B6}"/>
              </a:ext>
            </a:extLst>
          </p:cNvPr>
          <p:cNvSpPr>
            <a:spLocks/>
          </p:cNvSpPr>
          <p:nvPr/>
        </p:nvSpPr>
        <p:spPr>
          <a:xfrm>
            <a:off x="983432" y="4308455"/>
            <a:ext cx="1697196" cy="6252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  <a:buClr>
                <a:schemeClr val="tx1"/>
              </a:buClr>
            </a:pPr>
            <a:r>
              <a:rPr lang="sv-FI" sz="1000">
                <a:solidFill>
                  <a:schemeClr val="tx1"/>
                </a:solidFill>
              </a:rPr>
              <a:t>VN:s social- och hälsovårds omfattande digitala tjänster: information om områdets tjänster* och stöd för självbedömning</a:t>
            </a:r>
          </a:p>
        </p:txBody>
      </p:sp>
      <p:sp>
        <p:nvSpPr>
          <p:cNvPr id="20" name="Rectangle 54">
            <a:extLst>
              <a:ext uri="{FF2B5EF4-FFF2-40B4-BE49-F238E27FC236}">
                <a16:creationId xmlns:a16="http://schemas.microsoft.com/office/drawing/2014/main" id="{F616A373-3610-44D3-9628-F347578751F5}"/>
              </a:ext>
            </a:extLst>
          </p:cNvPr>
          <p:cNvSpPr>
            <a:spLocks/>
          </p:cNvSpPr>
          <p:nvPr/>
        </p:nvSpPr>
        <p:spPr>
          <a:xfrm>
            <a:off x="623971" y="6309320"/>
            <a:ext cx="3755410" cy="2325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00"/>
              </a:spcBef>
              <a:buClr>
                <a:schemeClr val="tx1"/>
              </a:buClr>
            </a:pPr>
            <a:r>
              <a:rPr lang="sv-FI" sz="900">
                <a:solidFill>
                  <a:schemeClr val="tx1"/>
                </a:solidFill>
              </a:rPr>
              <a:t>*inkl. privata tjänster och tredje sektorns tjänster</a:t>
            </a:r>
          </a:p>
        </p:txBody>
      </p:sp>
      <p:pic>
        <p:nvPicPr>
          <p:cNvPr id="13" name="Graphic 48" descr="Henkilö, piirros.">
            <a:extLst>
              <a:ext uri="{FF2B5EF4-FFF2-40B4-BE49-F238E27FC236}">
                <a16:creationId xmlns:a16="http://schemas.microsoft.com/office/drawing/2014/main" id="{74EE035D-6898-48C3-A111-46544E5B43C9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516653" y="5005725"/>
            <a:ext cx="561405" cy="561405"/>
          </a:xfrm>
          <a:prstGeom prst="rect">
            <a:avLst/>
          </a:prstGeom>
        </p:spPr>
      </p:pic>
      <p:sp>
        <p:nvSpPr>
          <p:cNvPr id="17" name="Rectangle 33">
            <a:extLst>
              <a:ext uri="{FF2B5EF4-FFF2-40B4-BE49-F238E27FC236}">
                <a16:creationId xmlns:a16="http://schemas.microsoft.com/office/drawing/2014/main" id="{2774F894-C3A4-49B1-BED7-3F2C79F490C7}"/>
              </a:ext>
            </a:extLst>
          </p:cNvPr>
          <p:cNvSpPr>
            <a:spLocks/>
          </p:cNvSpPr>
          <p:nvPr/>
        </p:nvSpPr>
        <p:spPr>
          <a:xfrm>
            <a:off x="1078483" y="5468034"/>
            <a:ext cx="1481375" cy="6252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  <a:buClr>
                <a:schemeClr val="tx1"/>
              </a:buClr>
            </a:pPr>
            <a:r>
              <a:rPr lang="sv-FI" sz="1000">
                <a:solidFill>
                  <a:schemeClr val="tx1"/>
                </a:solidFill>
              </a:rPr>
              <a:t>Rådgivning på plats bland annat på en social- och hälsocentral</a:t>
            </a:r>
          </a:p>
        </p:txBody>
      </p:sp>
      <p:pic>
        <p:nvPicPr>
          <p:cNvPr id="14" name="Graphic 49" descr="Puhelimen luuri, piirros.">
            <a:extLst>
              <a:ext uri="{FF2B5EF4-FFF2-40B4-BE49-F238E27FC236}">
                <a16:creationId xmlns:a16="http://schemas.microsoft.com/office/drawing/2014/main" id="{E8F85F27-E7E2-42C5-8F5F-38788B85B132}"/>
              </a:ext>
            </a:extLst>
          </p:cNvPr>
          <p:cNvPicPr>
            <a:picLocks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065418" y="3853597"/>
            <a:ext cx="462623" cy="462623"/>
          </a:xfrm>
          <a:prstGeom prst="rect">
            <a:avLst/>
          </a:prstGeom>
        </p:spPr>
      </p:pic>
      <p:sp>
        <p:nvSpPr>
          <p:cNvPr id="15" name="Rectangle 31">
            <a:extLst>
              <a:ext uri="{FF2B5EF4-FFF2-40B4-BE49-F238E27FC236}">
                <a16:creationId xmlns:a16="http://schemas.microsoft.com/office/drawing/2014/main" id="{FA9946CE-59A2-425F-A16F-B4A511D29AE7}"/>
              </a:ext>
            </a:extLst>
          </p:cNvPr>
          <p:cNvSpPr>
            <a:spLocks/>
          </p:cNvSpPr>
          <p:nvPr/>
        </p:nvSpPr>
        <p:spPr>
          <a:xfrm>
            <a:off x="2423592" y="4308455"/>
            <a:ext cx="1720992" cy="6252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  <a:buClr>
                <a:schemeClr val="tx1"/>
              </a:buClr>
            </a:pPr>
            <a:r>
              <a:rPr lang="sv-FI" sz="1000">
                <a:solidFill>
                  <a:schemeClr val="tx1"/>
                </a:solidFill>
              </a:rPr>
              <a:t>Telefonrådgivning på två språk via ett centraliserat nummer</a:t>
            </a:r>
          </a:p>
        </p:txBody>
      </p:sp>
      <p:sp>
        <p:nvSpPr>
          <p:cNvPr id="18" name="Kuvatekstiellipsi 1" descr="Puhekupla, piirros.">
            <a:extLst>
              <a:ext uri="{FF2B5EF4-FFF2-40B4-BE49-F238E27FC236}">
                <a16:creationId xmlns:a16="http://schemas.microsoft.com/office/drawing/2014/main" id="{1A6754D8-C695-46D5-A5A6-196A34388425}"/>
              </a:ext>
            </a:extLst>
          </p:cNvPr>
          <p:cNvSpPr>
            <a:spLocks/>
          </p:cNvSpPr>
          <p:nvPr/>
        </p:nvSpPr>
        <p:spPr>
          <a:xfrm>
            <a:off x="3053547" y="5077294"/>
            <a:ext cx="474494" cy="352033"/>
          </a:xfrm>
          <a:prstGeom prst="wedgeEllipseCallou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9" name="Rectangle 35">
            <a:extLst>
              <a:ext uri="{FF2B5EF4-FFF2-40B4-BE49-F238E27FC236}">
                <a16:creationId xmlns:a16="http://schemas.microsoft.com/office/drawing/2014/main" id="{DF87487F-9029-42BA-A48C-A1A542290875}"/>
              </a:ext>
            </a:extLst>
          </p:cNvPr>
          <p:cNvSpPr>
            <a:spLocks/>
          </p:cNvSpPr>
          <p:nvPr/>
        </p:nvSpPr>
        <p:spPr>
          <a:xfrm>
            <a:off x="2528163" y="5468034"/>
            <a:ext cx="1614145" cy="6252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  <a:buClr>
                <a:schemeClr val="tx1"/>
              </a:buClr>
            </a:pPr>
            <a:r>
              <a:rPr lang="sv-FI" sz="1000">
                <a:solidFill>
                  <a:schemeClr val="tx1"/>
                </a:solidFill>
              </a:rPr>
              <a:t>Möjlighet till elektronisk kontakt</a:t>
            </a:r>
          </a:p>
        </p:txBody>
      </p:sp>
      <p:sp>
        <p:nvSpPr>
          <p:cNvPr id="29" name="Oval 29">
            <a:extLst>
              <a:ext uri="{FF2B5EF4-FFF2-40B4-BE49-F238E27FC236}">
                <a16:creationId xmlns:a16="http://schemas.microsoft.com/office/drawing/2014/main" id="{BDD80E7D-D28E-4734-87CA-6757EDDDE520}"/>
              </a:ext>
            </a:extLst>
          </p:cNvPr>
          <p:cNvSpPr>
            <a:spLocks/>
          </p:cNvSpPr>
          <p:nvPr/>
        </p:nvSpPr>
        <p:spPr>
          <a:xfrm>
            <a:off x="6076761" y="1386488"/>
            <a:ext cx="396000" cy="396000"/>
          </a:xfrm>
          <a:prstGeom prst="ellipse">
            <a:avLst/>
          </a:prstGeom>
          <a:solidFill>
            <a:schemeClr val="accent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sv-FI" sz="1400" b="1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5" name="Rectangle 114">
            <a:extLst>
              <a:ext uri="{FF2B5EF4-FFF2-40B4-BE49-F238E27FC236}">
                <a16:creationId xmlns:a16="http://schemas.microsoft.com/office/drawing/2014/main" id="{0E1A5AA8-78E1-450E-99FB-B4D321F73F8D}"/>
              </a:ext>
            </a:extLst>
          </p:cNvPr>
          <p:cNvSpPr/>
          <p:nvPr/>
        </p:nvSpPr>
        <p:spPr>
          <a:xfrm>
            <a:off x="4864840" y="1871226"/>
            <a:ext cx="2812898" cy="890008"/>
          </a:xfrm>
          <a:prstGeom prst="rect">
            <a:avLst/>
          </a:prstGeom>
          <a:noFill/>
        </p:spPr>
        <p:txBody>
          <a:bodyPr wrap="square" lIns="36000" tIns="36000" rIns="36000" bIns="36000" rtlCol="0" anchor="t">
            <a:noAutofit/>
          </a:bodyPr>
          <a:lstStyle/>
          <a:p>
            <a:pPr algn="ctr"/>
            <a:r>
              <a:rPr lang="sv-FI" sz="1200" b="1" i="1"/>
              <a:t>”Vid behov utreds min situation grundligt. Stöd ordnas nära och snabbt”</a:t>
            </a:r>
          </a:p>
        </p:txBody>
      </p:sp>
      <p:sp>
        <p:nvSpPr>
          <p:cNvPr id="23" name="Rectangle: Rounded Corners 98">
            <a:extLst>
              <a:ext uri="{FF2B5EF4-FFF2-40B4-BE49-F238E27FC236}">
                <a16:creationId xmlns:a16="http://schemas.microsoft.com/office/drawing/2014/main" id="{F4472174-AEDF-4844-9A57-CB80E2DBF4A9}"/>
              </a:ext>
            </a:extLst>
          </p:cNvPr>
          <p:cNvSpPr/>
          <p:nvPr/>
        </p:nvSpPr>
        <p:spPr>
          <a:xfrm>
            <a:off x="4610094" y="3015052"/>
            <a:ext cx="3276000" cy="557964"/>
          </a:xfrm>
          <a:prstGeom prst="roundRect">
            <a:avLst>
              <a:gd name="adj" fmla="val 7687"/>
            </a:avLst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sv-FI" sz="1400" b="1">
                <a:solidFill>
                  <a:srgbClr val="FF621A">
                    <a:lumMod val="75000"/>
                  </a:srgbClr>
                </a:solidFill>
              </a:rPr>
              <a:t>Bedömning och beslutsfattande</a:t>
            </a:r>
          </a:p>
        </p:txBody>
      </p:sp>
      <p:sp>
        <p:nvSpPr>
          <p:cNvPr id="36" name="Rectangle 37">
            <a:extLst>
              <a:ext uri="{FF2B5EF4-FFF2-40B4-BE49-F238E27FC236}">
                <a16:creationId xmlns:a16="http://schemas.microsoft.com/office/drawing/2014/main" id="{6DF26193-7369-4956-B43C-2DA4F3C38C24}"/>
              </a:ext>
            </a:extLst>
          </p:cNvPr>
          <p:cNvSpPr>
            <a:spLocks/>
          </p:cNvSpPr>
          <p:nvPr/>
        </p:nvSpPr>
        <p:spPr>
          <a:xfrm>
            <a:off x="4761929" y="3645024"/>
            <a:ext cx="2977382" cy="1546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  <a:buClr>
                <a:schemeClr val="tx1"/>
              </a:buClr>
            </a:pPr>
            <a:r>
              <a:rPr lang="sv-FI" sz="1050" i="1">
                <a:solidFill>
                  <a:schemeClr val="accent2">
                    <a:lumMod val="75000"/>
                  </a:schemeClr>
                </a:solidFill>
              </a:rPr>
              <a:t>Likvärdighet i tillgången till tjänster</a:t>
            </a:r>
          </a:p>
        </p:txBody>
      </p:sp>
      <p:sp>
        <p:nvSpPr>
          <p:cNvPr id="41" name="Rectangle: Rounded Corners 176">
            <a:extLst>
              <a:ext uri="{FF2B5EF4-FFF2-40B4-BE49-F238E27FC236}">
                <a16:creationId xmlns:a16="http://schemas.microsoft.com/office/drawing/2014/main" id="{F47EFA40-7868-42F2-B645-ACFFB6C1DCA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4619750" y="3012192"/>
            <a:ext cx="3276000" cy="2790000"/>
          </a:xfrm>
          <a:prstGeom prst="roundRect">
            <a:avLst>
              <a:gd name="adj" fmla="val 2100"/>
            </a:avLst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648000" rtlCol="0" anchor="t" anchorCtr="0"/>
          <a:lstStyle/>
          <a:p>
            <a:pPr marL="177800" indent="-1778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fi-FI" sz="1050">
              <a:solidFill>
                <a:schemeClr val="tx1"/>
              </a:solidFill>
            </a:endParaRPr>
          </a:p>
          <a:p>
            <a:pPr marL="177800" indent="-1778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sv-FI" sz="1000">
                <a:solidFill>
                  <a:schemeClr val="tx1"/>
                </a:solidFill>
              </a:rPr>
              <a:t>Gemensam modell för bedömning av servicebehovet</a:t>
            </a:r>
          </a:p>
          <a:p>
            <a:pPr marL="177800" indent="-1778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sv-FI" sz="1000">
                <a:solidFill>
                  <a:schemeClr val="tx1"/>
                </a:solidFill>
              </a:rPr>
              <a:t>Multiprofessionellt stöd i bedömningen</a:t>
            </a:r>
          </a:p>
          <a:p>
            <a:pPr marL="177800" indent="-1778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sv-FI" sz="1000">
                <a:solidFill>
                  <a:schemeClr val="tx1"/>
                </a:solidFill>
              </a:rPr>
              <a:t>Tjänster beviljas flexibelt nära klienten och på regionalt enhetliga grunder</a:t>
            </a:r>
          </a:p>
          <a:p>
            <a:pPr marL="177800" indent="-1778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sv-FI" sz="1000">
                <a:solidFill>
                  <a:schemeClr val="tx1"/>
                </a:solidFill>
              </a:rPr>
              <a:t>Individuell klientplan,</a:t>
            </a:r>
            <a:br>
              <a:rPr lang="sv-FI" sz="1000">
                <a:solidFill>
                  <a:schemeClr val="tx1"/>
                </a:solidFill>
              </a:rPr>
            </a:br>
            <a:r>
              <a:rPr lang="sv-FI" sz="1000">
                <a:solidFill>
                  <a:schemeClr val="tx1"/>
                </a:solidFill>
              </a:rPr>
              <a:t>som beaktar även annan</a:t>
            </a:r>
            <a:br>
              <a:rPr lang="sv-FI" sz="1000">
                <a:solidFill>
                  <a:schemeClr val="tx1"/>
                </a:solidFill>
              </a:rPr>
            </a:br>
            <a:r>
              <a:rPr lang="sv-FI" sz="1000">
                <a:solidFill>
                  <a:schemeClr val="tx1"/>
                </a:solidFill>
              </a:rPr>
              <a:t>närservice som stöder </a:t>
            </a:r>
            <a:br>
              <a:rPr lang="sv-FI" sz="1000">
                <a:solidFill>
                  <a:schemeClr val="tx1"/>
                </a:solidFill>
              </a:rPr>
            </a:br>
            <a:r>
              <a:rPr lang="sv-FI" sz="1000">
                <a:solidFill>
                  <a:schemeClr val="tx1"/>
                </a:solidFill>
              </a:rPr>
              <a:t>välbefinnandet</a:t>
            </a:r>
          </a:p>
        </p:txBody>
      </p:sp>
      <p:pic>
        <p:nvPicPr>
          <p:cNvPr id="34" name="Picture 193" descr="2 henkilöä, piirros.">
            <a:extLst>
              <a:ext uri="{FF2B5EF4-FFF2-40B4-BE49-F238E27FC236}">
                <a16:creationId xmlns:a16="http://schemas.microsoft.com/office/drawing/2014/main" id="{FC8684BC-E23F-4104-A60C-CF5C6CACCFB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6917" y="5044355"/>
            <a:ext cx="680614" cy="680614"/>
          </a:xfrm>
          <a:prstGeom prst="rect">
            <a:avLst/>
          </a:prstGeom>
        </p:spPr>
      </p:pic>
      <p:sp>
        <p:nvSpPr>
          <p:cNvPr id="30" name="Oval 29">
            <a:extLst>
              <a:ext uri="{FF2B5EF4-FFF2-40B4-BE49-F238E27FC236}">
                <a16:creationId xmlns:a16="http://schemas.microsoft.com/office/drawing/2014/main" id="{D45E99A0-4798-4710-93E8-4F7F5453C968}"/>
              </a:ext>
            </a:extLst>
          </p:cNvPr>
          <p:cNvSpPr>
            <a:spLocks/>
          </p:cNvSpPr>
          <p:nvPr/>
        </p:nvSpPr>
        <p:spPr>
          <a:xfrm>
            <a:off x="8760296" y="2229299"/>
            <a:ext cx="396000" cy="396000"/>
          </a:xfrm>
          <a:prstGeom prst="ellipse">
            <a:avLst/>
          </a:prstGeom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sv-FI" sz="1400" b="1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6" name="Rectangle 115">
            <a:extLst>
              <a:ext uri="{FF2B5EF4-FFF2-40B4-BE49-F238E27FC236}">
                <a16:creationId xmlns:a16="http://schemas.microsoft.com/office/drawing/2014/main" id="{443523C1-D0F6-49B1-A2C3-FEC74B246CBE}"/>
              </a:ext>
            </a:extLst>
          </p:cNvPr>
          <p:cNvSpPr>
            <a:spLocks/>
          </p:cNvSpPr>
          <p:nvPr/>
        </p:nvSpPr>
        <p:spPr>
          <a:xfrm>
            <a:off x="8976320" y="1718430"/>
            <a:ext cx="2539519" cy="721688"/>
          </a:xfrm>
          <a:prstGeom prst="rect">
            <a:avLst/>
          </a:prstGeom>
          <a:noFill/>
        </p:spPr>
        <p:txBody>
          <a:bodyPr wrap="square" lIns="36000" tIns="36000" rIns="36000" bIns="36000" rtlCol="0" anchor="t">
            <a:noAutofit/>
          </a:bodyPr>
          <a:lstStyle/>
          <a:p>
            <a:pPr algn="ctr"/>
            <a:r>
              <a:rPr lang="sv-FI" sz="1200" b="1" i="1"/>
              <a:t>”Hur jag mår följs upp och jag vet vem jag kan kontakta om min situation</a:t>
            </a:r>
            <a:br>
              <a:rPr lang="sv-FI" sz="1200" b="1" i="1"/>
            </a:br>
            <a:r>
              <a:rPr lang="sv-FI" sz="1200" b="1" i="1"/>
              <a:t>förändras.” </a:t>
            </a:r>
          </a:p>
        </p:txBody>
      </p:sp>
      <p:cxnSp>
        <p:nvCxnSpPr>
          <p:cNvPr id="31" name="Connector: Curved 81">
            <a:extLst>
              <a:ext uri="{FF2B5EF4-FFF2-40B4-BE49-F238E27FC236}">
                <a16:creationId xmlns:a16="http://schemas.microsoft.com/office/drawing/2014/main" id="{2C63B9CE-AEE9-4792-817D-C0D7234772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27" idx="1"/>
            <a:endCxn id="28" idx="2"/>
          </p:cNvCxnSpPr>
          <p:nvPr/>
        </p:nvCxnSpPr>
        <p:spPr>
          <a:xfrm>
            <a:off x="1666192" y="2057349"/>
            <a:ext cx="1314132" cy="594995"/>
          </a:xfrm>
          <a:prstGeom prst="curvedConnector3">
            <a:avLst>
              <a:gd name="adj1" fmla="val 44781"/>
            </a:avLst>
          </a:prstGeom>
          <a:ln w="15875" cap="rnd" cmpd="sng" algn="ctr">
            <a:solidFill>
              <a:schemeClr val="tx1">
                <a:lumMod val="50000"/>
                <a:lumOff val="50000"/>
              </a:schemeClr>
            </a:solidFill>
            <a:prstDash val="lgDash"/>
            <a:miter lim="800000"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or: Curved 83">
            <a:extLst>
              <a:ext uri="{FF2B5EF4-FFF2-40B4-BE49-F238E27FC236}">
                <a16:creationId xmlns:a16="http://schemas.microsoft.com/office/drawing/2014/main" id="{8E826534-3EDF-451D-843F-562E30509D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28" idx="6"/>
            <a:endCxn id="29" idx="2"/>
          </p:cNvCxnSpPr>
          <p:nvPr/>
        </p:nvCxnSpPr>
        <p:spPr>
          <a:xfrm flipV="1">
            <a:off x="3376324" y="1584488"/>
            <a:ext cx="2700437" cy="1067856"/>
          </a:xfrm>
          <a:prstGeom prst="curvedConnector3">
            <a:avLst>
              <a:gd name="adj1" fmla="val 50000"/>
            </a:avLst>
          </a:prstGeom>
          <a:ln w="15875" cap="rnd" cmpd="sng" algn="ctr">
            <a:solidFill>
              <a:schemeClr val="tx1">
                <a:lumMod val="50000"/>
                <a:lumOff val="50000"/>
              </a:schemeClr>
            </a:solidFill>
            <a:prstDash val="lgDash"/>
            <a:miter lim="800000"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or: Curved 147">
            <a:extLst>
              <a:ext uri="{FF2B5EF4-FFF2-40B4-BE49-F238E27FC236}">
                <a16:creationId xmlns:a16="http://schemas.microsoft.com/office/drawing/2014/main" id="{BCD7764B-AA99-46DB-B0C2-9B81A73A2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29" idx="6"/>
            <a:endCxn id="30" idx="2"/>
          </p:cNvCxnSpPr>
          <p:nvPr/>
        </p:nvCxnSpPr>
        <p:spPr>
          <a:xfrm>
            <a:off x="6472761" y="1584488"/>
            <a:ext cx="2287535" cy="842811"/>
          </a:xfrm>
          <a:prstGeom prst="curvedConnector3">
            <a:avLst>
              <a:gd name="adj1" fmla="val 56995"/>
            </a:avLst>
          </a:prstGeom>
          <a:ln w="15875" cap="rnd" cmpd="sng" algn="ctr">
            <a:solidFill>
              <a:schemeClr val="tx1">
                <a:lumMod val="50000"/>
                <a:lumOff val="50000"/>
              </a:schemeClr>
            </a:solidFill>
            <a:prstDash val="lgDash"/>
            <a:miter lim="800000"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: Rounded Corners 97">
            <a:extLst>
              <a:ext uri="{FF2B5EF4-FFF2-40B4-BE49-F238E27FC236}">
                <a16:creationId xmlns:a16="http://schemas.microsoft.com/office/drawing/2014/main" id="{9696D0AD-884F-4A8C-A91F-A8EE92F38FCB}"/>
              </a:ext>
            </a:extLst>
          </p:cNvPr>
          <p:cNvSpPr/>
          <p:nvPr/>
        </p:nvSpPr>
        <p:spPr>
          <a:xfrm>
            <a:off x="8346432" y="3015052"/>
            <a:ext cx="3276000" cy="557964"/>
          </a:xfrm>
          <a:prstGeom prst="roundRect">
            <a:avLst>
              <a:gd name="adj" fmla="val 7687"/>
            </a:avLst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FI" sz="1400" b="1">
                <a:solidFill>
                  <a:srgbClr val="448645"/>
                </a:solidFill>
              </a:rPr>
              <a:t>Uppföljning av klientskapet</a:t>
            </a:r>
          </a:p>
        </p:txBody>
      </p:sp>
      <p:sp>
        <p:nvSpPr>
          <p:cNvPr id="37" name="Rectangle 38">
            <a:extLst>
              <a:ext uri="{FF2B5EF4-FFF2-40B4-BE49-F238E27FC236}">
                <a16:creationId xmlns:a16="http://schemas.microsoft.com/office/drawing/2014/main" id="{02EBC730-71F1-489B-BCFF-1B3299564C25}"/>
              </a:ext>
            </a:extLst>
          </p:cNvPr>
          <p:cNvSpPr>
            <a:spLocks/>
          </p:cNvSpPr>
          <p:nvPr/>
        </p:nvSpPr>
        <p:spPr>
          <a:xfrm>
            <a:off x="8343906" y="3645024"/>
            <a:ext cx="3278525" cy="1674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  <a:buClr>
                <a:schemeClr val="tx1"/>
              </a:buClr>
            </a:pPr>
            <a:r>
              <a:rPr lang="sv-FI" sz="1050" i="1">
                <a:solidFill>
                  <a:schemeClr val="accent1">
                    <a:lumMod val="75000"/>
                  </a:schemeClr>
                </a:solidFill>
              </a:rPr>
              <a:t>Bekant aktör följer med i föränderliga situationer </a:t>
            </a:r>
          </a:p>
        </p:txBody>
      </p:sp>
      <p:sp>
        <p:nvSpPr>
          <p:cNvPr id="38" name="Isosceles Triangle 3">
            <a:extLst>
              <a:ext uri="{FF2B5EF4-FFF2-40B4-BE49-F238E27FC236}">
                <a16:creationId xmlns:a16="http://schemas.microsoft.com/office/drawing/2014/main" id="{F6A0E5E5-1824-4A1B-A4B5-5AE6EE72E2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>
            <a:off x="4209845" y="3204905"/>
            <a:ext cx="350168" cy="178258"/>
          </a:xfrm>
          <a:prstGeom prst="triangl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9" name="Isosceles Triangle 40">
            <a:extLst>
              <a:ext uri="{FF2B5EF4-FFF2-40B4-BE49-F238E27FC236}">
                <a16:creationId xmlns:a16="http://schemas.microsoft.com/office/drawing/2014/main" id="{33A9CF48-1E4F-4EEA-B60D-FE9CB2F9BB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>
            <a:off x="7946181" y="3204905"/>
            <a:ext cx="350168" cy="178258"/>
          </a:xfrm>
          <a:prstGeom prst="triangl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2" name="Rectangle: Rounded Corners 175">
            <a:extLst>
              <a:ext uri="{FF2B5EF4-FFF2-40B4-BE49-F238E27FC236}">
                <a16:creationId xmlns:a16="http://schemas.microsoft.com/office/drawing/2014/main" id="{754FE87A-F7AC-45C0-86CE-E781F7A7FBC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8357369" y="3014625"/>
            <a:ext cx="3276000" cy="2520000"/>
          </a:xfrm>
          <a:prstGeom prst="roundRect">
            <a:avLst>
              <a:gd name="adj" fmla="val 2100"/>
            </a:avLst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648000" rtlCol="0" anchor="t"/>
          <a:lstStyle/>
          <a:p>
            <a:pPr lvl="0">
              <a:spcBef>
                <a:spcPts val="600"/>
              </a:spcBef>
            </a:pPr>
            <a:endParaRPr lang="fi-FI" sz="1050">
              <a:solidFill>
                <a:schemeClr val="tx1"/>
              </a:solidFill>
            </a:endParaRPr>
          </a:p>
          <a:p>
            <a:pPr marL="177800" lvl="0" indent="-1778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sv-FI" sz="1000">
                <a:solidFill>
                  <a:schemeClr val="tx1"/>
                </a:solidFill>
              </a:rPr>
              <a:t>Gemensam modell för egen kontaktperson och/eller ansvarig arbetstagare</a:t>
            </a:r>
          </a:p>
          <a:p>
            <a:pPr marL="177800" lvl="0" indent="-1778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sv-FI" sz="1000">
                <a:solidFill>
                  <a:schemeClr val="tx1"/>
                </a:solidFill>
              </a:rPr>
              <a:t>Daglig uppföljning och långvarig uppföljning av klientens situation i enlighet med klientplanen</a:t>
            </a:r>
          </a:p>
          <a:p>
            <a:pPr marL="177800" lvl="0" indent="-1778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sv-FI" sz="1000">
                <a:solidFill>
                  <a:schemeClr val="tx1"/>
                </a:solidFill>
              </a:rPr>
              <a:t>Förändringar i klientens servicehelhet </a:t>
            </a:r>
            <a:br>
              <a:rPr lang="sv-FI" sz="1000">
                <a:solidFill>
                  <a:schemeClr val="tx1"/>
                </a:solidFill>
              </a:rPr>
            </a:br>
            <a:r>
              <a:rPr lang="sv-FI" sz="1000">
                <a:solidFill>
                  <a:schemeClr val="tx1"/>
                </a:solidFill>
              </a:rPr>
              <a:t>vid behov</a:t>
            </a:r>
          </a:p>
        </p:txBody>
      </p:sp>
      <p:pic>
        <p:nvPicPr>
          <p:cNvPr id="11" name="Graphic 55" descr="Ryhmä ihmisiä, piirros.">
            <a:extLst>
              <a:ext uri="{FF2B5EF4-FFF2-40B4-BE49-F238E27FC236}">
                <a16:creationId xmlns:a16="http://schemas.microsoft.com/office/drawing/2014/main" id="{59682A72-F06B-4816-B0B6-06868F2B2663}"/>
              </a:ext>
            </a:extLst>
          </p:cNvPr>
          <p:cNvPicPr>
            <a:picLocks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675347" y="4869160"/>
            <a:ext cx="810806" cy="64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7467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isällön paikkamerkki 5" descr="En person i en gungstol. Tecknad bild.">
            <a:extLst>
              <a:ext uri="{FF2B5EF4-FFF2-40B4-BE49-F238E27FC236}">
                <a16:creationId xmlns:a16="http://schemas.microsoft.com/office/drawing/2014/main" id="{0825622B-B0B2-428F-9F37-BEEB7CFA49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497" y="1445741"/>
            <a:ext cx="3710423" cy="4516459"/>
          </a:xfrm>
        </p:spPr>
      </p:pic>
      <p:sp>
        <p:nvSpPr>
          <p:cNvPr id="4" name="Otsikko 2">
            <a:extLst>
              <a:ext uri="{FF2B5EF4-FFF2-40B4-BE49-F238E27FC236}">
                <a16:creationId xmlns:a16="http://schemas.microsoft.com/office/drawing/2014/main" id="{31974F22-691A-46D5-871B-5B759EF39375}"/>
              </a:ext>
            </a:extLst>
          </p:cNvPr>
          <p:cNvSpPr txBox="1">
            <a:spLocks/>
          </p:cNvSpPr>
          <p:nvPr/>
        </p:nvSpPr>
        <p:spPr>
          <a:xfrm>
            <a:off x="5935662" y="1445741"/>
            <a:ext cx="5411788" cy="378049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FI" sz="3800"/>
              <a:t>Tjänster som stöder boende hemma</a:t>
            </a:r>
            <a:br>
              <a:rPr lang="sv-FI" sz="3800"/>
            </a:br>
            <a:br>
              <a:rPr lang="sv-FI" sz="3800"/>
            </a:br>
            <a:r>
              <a:rPr lang="sv-FI" sz="3800" i="1"/>
              <a:t>- en aktiv och trygg vardag i det egna hemmet</a:t>
            </a:r>
          </a:p>
        </p:txBody>
      </p:sp>
    </p:spTree>
    <p:extLst>
      <p:ext uri="{BB962C8B-B14F-4D97-AF65-F5344CB8AC3E}">
        <p14:creationId xmlns:p14="http://schemas.microsoft.com/office/powerpoint/2010/main" val="5439035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5FB61C7-B581-48A6-A42D-D2360FD55E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874" y="643560"/>
            <a:ext cx="7733802" cy="1144302"/>
          </a:xfrm>
        </p:spPr>
        <p:txBody>
          <a:bodyPr/>
          <a:lstStyle/>
          <a:p>
            <a:r>
              <a:rPr lang="sv-FI"/>
              <a:t>Tjänster som stöder boende hemma</a:t>
            </a:r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CC6B8587-78E5-4390-B7A8-700C45592AD7}"/>
              </a:ext>
            </a:extLst>
          </p:cNvPr>
          <p:cNvSpPr txBox="1"/>
          <p:nvPr/>
        </p:nvSpPr>
        <p:spPr>
          <a:xfrm>
            <a:off x="1092299" y="1787862"/>
            <a:ext cx="4332292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sv-FI"/>
              <a:t>Tjänster är bland annat</a:t>
            </a:r>
          </a:p>
        </p:txBody>
      </p:sp>
      <p:sp>
        <p:nvSpPr>
          <p:cNvPr id="7" name="Suorakulmio: Pyöristetyt kulmat 6">
            <a:extLst>
              <a:ext uri="{FF2B5EF4-FFF2-40B4-BE49-F238E27FC236}">
                <a16:creationId xmlns:a16="http://schemas.microsoft.com/office/drawing/2014/main" id="{1ED07FE1-2162-4737-9DE6-C642F8AFE112}"/>
              </a:ext>
            </a:extLst>
          </p:cNvPr>
          <p:cNvSpPr/>
          <p:nvPr/>
        </p:nvSpPr>
        <p:spPr>
          <a:xfrm>
            <a:off x="1092296" y="2235406"/>
            <a:ext cx="4479850" cy="648000"/>
          </a:xfrm>
          <a:prstGeom prst="roundRect">
            <a:avLst>
              <a:gd name="adj" fmla="val 43935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FI">
                <a:solidFill>
                  <a:schemeClr val="tx1"/>
                </a:solidFill>
              </a:rPr>
              <a:t>Hemvård</a:t>
            </a:r>
          </a:p>
        </p:txBody>
      </p:sp>
      <p:sp>
        <p:nvSpPr>
          <p:cNvPr id="17" name="Suorakulmio: Pyöristetyt kulmat 16">
            <a:extLst>
              <a:ext uri="{FF2B5EF4-FFF2-40B4-BE49-F238E27FC236}">
                <a16:creationId xmlns:a16="http://schemas.microsoft.com/office/drawing/2014/main" id="{A5FD6190-AAD8-4B05-B917-2FB06C1E28D3}"/>
              </a:ext>
            </a:extLst>
          </p:cNvPr>
          <p:cNvSpPr/>
          <p:nvPr/>
        </p:nvSpPr>
        <p:spPr>
          <a:xfrm>
            <a:off x="1092296" y="3029382"/>
            <a:ext cx="4479850" cy="648000"/>
          </a:xfrm>
          <a:prstGeom prst="roundRect">
            <a:avLst>
              <a:gd name="adj" fmla="val 43935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FI">
                <a:solidFill>
                  <a:schemeClr val="tx1"/>
                </a:solidFill>
              </a:rPr>
              <a:t>Stödtjänster</a:t>
            </a:r>
          </a:p>
        </p:txBody>
      </p:sp>
      <p:sp>
        <p:nvSpPr>
          <p:cNvPr id="18" name="Suorakulmio: Pyöristetyt kulmat 17">
            <a:extLst>
              <a:ext uri="{FF2B5EF4-FFF2-40B4-BE49-F238E27FC236}">
                <a16:creationId xmlns:a16="http://schemas.microsoft.com/office/drawing/2014/main" id="{AB1A0518-6EEC-4A3D-85CC-96AEB08CDBAD}"/>
              </a:ext>
            </a:extLst>
          </p:cNvPr>
          <p:cNvSpPr/>
          <p:nvPr/>
        </p:nvSpPr>
        <p:spPr>
          <a:xfrm>
            <a:off x="1092296" y="3823358"/>
            <a:ext cx="4479850" cy="648000"/>
          </a:xfrm>
          <a:prstGeom prst="roundRect">
            <a:avLst>
              <a:gd name="adj" fmla="val 43935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FI">
                <a:solidFill>
                  <a:schemeClr val="tx1"/>
                </a:solidFill>
              </a:rPr>
              <a:t>Rehabiliterande dagverksamhet</a:t>
            </a:r>
          </a:p>
        </p:txBody>
      </p:sp>
      <p:sp>
        <p:nvSpPr>
          <p:cNvPr id="19" name="Suorakulmio: Pyöristetyt kulmat 18">
            <a:extLst>
              <a:ext uri="{FF2B5EF4-FFF2-40B4-BE49-F238E27FC236}">
                <a16:creationId xmlns:a16="http://schemas.microsoft.com/office/drawing/2014/main" id="{AF778BB8-A376-412E-A2BB-7E61849D5E41}"/>
              </a:ext>
            </a:extLst>
          </p:cNvPr>
          <p:cNvSpPr/>
          <p:nvPr/>
        </p:nvSpPr>
        <p:spPr>
          <a:xfrm>
            <a:off x="1092296" y="4617334"/>
            <a:ext cx="4479850" cy="648000"/>
          </a:xfrm>
          <a:prstGeom prst="roundRect">
            <a:avLst>
              <a:gd name="adj" fmla="val 43935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FI">
                <a:solidFill>
                  <a:schemeClr val="tx1"/>
                </a:solidFill>
              </a:rPr>
              <a:t>Distans- och hemrehabilitering</a:t>
            </a:r>
          </a:p>
        </p:txBody>
      </p:sp>
      <p:sp>
        <p:nvSpPr>
          <p:cNvPr id="20" name="Suorakulmio: Pyöristetyt kulmat 19">
            <a:extLst>
              <a:ext uri="{FF2B5EF4-FFF2-40B4-BE49-F238E27FC236}">
                <a16:creationId xmlns:a16="http://schemas.microsoft.com/office/drawing/2014/main" id="{A047FA82-3B4E-404F-A13D-2E08DA0BE138}"/>
              </a:ext>
            </a:extLst>
          </p:cNvPr>
          <p:cNvSpPr/>
          <p:nvPr/>
        </p:nvSpPr>
        <p:spPr>
          <a:xfrm>
            <a:off x="1092296" y="5411311"/>
            <a:ext cx="4479850" cy="648000"/>
          </a:xfrm>
          <a:prstGeom prst="roundRect">
            <a:avLst>
              <a:gd name="adj" fmla="val 43935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FI">
                <a:solidFill>
                  <a:schemeClr val="tx1"/>
                </a:solidFill>
              </a:rPr>
              <a:t>Upphandling och tillsyn av köpta tjänster</a:t>
            </a:r>
          </a:p>
        </p:txBody>
      </p:sp>
      <p:sp>
        <p:nvSpPr>
          <p:cNvPr id="22" name="Tekstiruutu 21">
            <a:extLst>
              <a:ext uri="{FF2B5EF4-FFF2-40B4-BE49-F238E27FC236}">
                <a16:creationId xmlns:a16="http://schemas.microsoft.com/office/drawing/2014/main" id="{AAFAEC83-E71D-41C0-92E2-8203A014668B}"/>
              </a:ext>
            </a:extLst>
          </p:cNvPr>
          <p:cNvSpPr txBox="1"/>
          <p:nvPr/>
        </p:nvSpPr>
        <p:spPr>
          <a:xfrm>
            <a:off x="6096000" y="2225881"/>
            <a:ext cx="5057794" cy="193899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sv-FI">
                <a:effectLst/>
                <a:ea typeface="Calibri" panose="020F0502020204030204" pitchFamily="34" charset="0"/>
              </a:rPr>
              <a:t>Tjänster och tillvägagångssätt stöder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sv-FI"/>
              <a:t>delaktigheten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sv-FI"/>
              <a:t>funktionsförmågan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sv-FI"/>
              <a:t>den egna aktiviteten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sv-FI">
                <a:effectLst/>
                <a:ea typeface="Calibri" panose="020F0502020204030204" pitchFamily="34" charset="0"/>
              </a:rPr>
              <a:t>självständigheten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sv-FI"/>
              <a:t>tryggheten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sv-FI">
                <a:effectLst/>
                <a:ea typeface="Calibri" panose="020F0502020204030204" pitchFamily="34" charset="0"/>
              </a:rPr>
              <a:t>klienten att klara av vardagen.</a:t>
            </a:r>
          </a:p>
        </p:txBody>
      </p:sp>
      <p:sp>
        <p:nvSpPr>
          <p:cNvPr id="23" name="Tekstiruutu 22">
            <a:extLst>
              <a:ext uri="{FF2B5EF4-FFF2-40B4-BE49-F238E27FC236}">
                <a16:creationId xmlns:a16="http://schemas.microsoft.com/office/drawing/2014/main" id="{B14523D5-FCAF-4D39-B9AC-A1E29DEC523A}"/>
              </a:ext>
            </a:extLst>
          </p:cNvPr>
          <p:cNvSpPr txBox="1"/>
          <p:nvPr/>
        </p:nvSpPr>
        <p:spPr>
          <a:xfrm>
            <a:off x="6096000" y="4452113"/>
            <a:ext cx="5514975" cy="193899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sv-FI" sz="1800">
                <a:effectLst/>
                <a:ea typeface="Calibri" panose="020F0502020204030204" pitchFamily="34" charset="0"/>
              </a:rPr>
              <a:t>Möjligheten att bo tryggt i det egna hemmet främjas.</a:t>
            </a:r>
          </a:p>
          <a:p>
            <a:pPr algn="l"/>
            <a:endParaRPr lang="fi-FI" sz="1800">
              <a:effectLst/>
              <a:ea typeface="Calibri" panose="020F0502020204030204" pitchFamily="34" charset="0"/>
            </a:endParaRPr>
          </a:p>
          <a:p>
            <a:pPr algn="l"/>
            <a:r>
              <a:rPr lang="sv-FI" sz="1800">
                <a:effectLst/>
                <a:ea typeface="Calibri" panose="020F0502020204030204" pitchFamily="34" charset="0"/>
              </a:rPr>
              <a:t>Tjänsterna fungerar i hela området.</a:t>
            </a:r>
          </a:p>
          <a:p>
            <a:pPr algn="l"/>
            <a:endParaRPr lang="fi-FI"/>
          </a:p>
          <a:p>
            <a:pPr algn="l"/>
            <a:r>
              <a:rPr lang="sv-FI"/>
              <a:t>I hemvården arbetar över 1 000 experter.</a:t>
            </a:r>
          </a:p>
        </p:txBody>
      </p:sp>
    </p:spTree>
    <p:extLst>
      <p:ext uri="{BB962C8B-B14F-4D97-AF65-F5344CB8AC3E}">
        <p14:creationId xmlns:p14="http://schemas.microsoft.com/office/powerpoint/2010/main" val="538335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isällön paikkamerkki 5" descr="En person skjuter en rullstol, en äldre person sitter i rullstolen. Tecknad bild.">
            <a:extLst>
              <a:ext uri="{FF2B5EF4-FFF2-40B4-BE49-F238E27FC236}">
                <a16:creationId xmlns:a16="http://schemas.microsoft.com/office/drawing/2014/main" id="{1C5CEB3F-3540-481D-9192-6E571BE271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175" y="1066483"/>
            <a:ext cx="5457825" cy="5457825"/>
          </a:xfrm>
        </p:spPr>
      </p:pic>
      <p:sp>
        <p:nvSpPr>
          <p:cNvPr id="7" name="Otsikko 2">
            <a:extLst>
              <a:ext uri="{FF2B5EF4-FFF2-40B4-BE49-F238E27FC236}">
                <a16:creationId xmlns:a16="http://schemas.microsoft.com/office/drawing/2014/main" id="{7A144DA9-B3D3-4917-ADEA-7CA567D02226}"/>
              </a:ext>
            </a:extLst>
          </p:cNvPr>
          <p:cNvSpPr txBox="1">
            <a:spLocks/>
          </p:cNvSpPr>
          <p:nvPr/>
        </p:nvSpPr>
        <p:spPr>
          <a:xfrm>
            <a:off x="6258560" y="1445741"/>
            <a:ext cx="5088890" cy="378049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FI" sz="3800"/>
              <a:t>Boendeservice</a:t>
            </a:r>
            <a:br>
              <a:rPr lang="sv-FI" sz="3800"/>
            </a:br>
            <a:br>
              <a:rPr lang="sv-FI" sz="3800"/>
            </a:br>
            <a:r>
              <a:rPr lang="sv-FI" sz="3800"/>
              <a:t>- ett gott liv med god funktionsförmåga i en hemlik omgivning</a:t>
            </a:r>
          </a:p>
        </p:txBody>
      </p:sp>
    </p:spTree>
    <p:extLst>
      <p:ext uri="{BB962C8B-B14F-4D97-AF65-F5344CB8AC3E}">
        <p14:creationId xmlns:p14="http://schemas.microsoft.com/office/powerpoint/2010/main" val="42030329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>
            <a:extLst>
              <a:ext uri="{FF2B5EF4-FFF2-40B4-BE49-F238E27FC236}">
                <a16:creationId xmlns:a16="http://schemas.microsoft.com/office/drawing/2014/main" id="{B6BDD3B3-1D75-4A64-8921-EC2DB0B24C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874" y="624898"/>
            <a:ext cx="9955306" cy="601547"/>
          </a:xfrm>
        </p:spPr>
        <p:txBody>
          <a:bodyPr/>
          <a:lstStyle/>
          <a:p>
            <a:r>
              <a:rPr lang="sv-FI"/>
              <a:t>Boendeservice</a:t>
            </a:r>
          </a:p>
        </p:txBody>
      </p:sp>
      <p:sp>
        <p:nvSpPr>
          <p:cNvPr id="13" name="Suorakulmio: Pyöristetyt kulmat 12">
            <a:extLst>
              <a:ext uri="{FF2B5EF4-FFF2-40B4-BE49-F238E27FC236}">
                <a16:creationId xmlns:a16="http://schemas.microsoft.com/office/drawing/2014/main" id="{9BCBBE7D-CA4D-4063-BA1A-C290CFECBDC4}"/>
              </a:ext>
            </a:extLst>
          </p:cNvPr>
          <p:cNvSpPr/>
          <p:nvPr/>
        </p:nvSpPr>
        <p:spPr>
          <a:xfrm>
            <a:off x="1092296" y="1832636"/>
            <a:ext cx="4479850" cy="648000"/>
          </a:xfrm>
          <a:prstGeom prst="roundRect">
            <a:avLst>
              <a:gd name="adj" fmla="val 43935"/>
            </a:avLst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sv-FI">
                <a:solidFill>
                  <a:schemeClr val="tx1"/>
                </a:solidFill>
              </a:rPr>
              <a:t>Serviceboende </a:t>
            </a:r>
            <a:endParaRPr lang="sv-FI">
              <a:solidFill>
                <a:schemeClr val="tx1"/>
              </a:solidFill>
              <a:ea typeface="Verdana"/>
            </a:endParaRPr>
          </a:p>
        </p:txBody>
      </p:sp>
      <p:sp>
        <p:nvSpPr>
          <p:cNvPr id="14" name="Suorakulmio: Pyöristetyt kulmat 13">
            <a:extLst>
              <a:ext uri="{FF2B5EF4-FFF2-40B4-BE49-F238E27FC236}">
                <a16:creationId xmlns:a16="http://schemas.microsoft.com/office/drawing/2014/main" id="{F6CAD863-F74B-44C8-A68D-83DA7F58B6FA}"/>
              </a:ext>
            </a:extLst>
          </p:cNvPr>
          <p:cNvSpPr/>
          <p:nvPr/>
        </p:nvSpPr>
        <p:spPr>
          <a:xfrm>
            <a:off x="1092296" y="2640093"/>
            <a:ext cx="4479850" cy="648000"/>
          </a:xfrm>
          <a:prstGeom prst="roundRect">
            <a:avLst>
              <a:gd name="adj" fmla="val 43935"/>
            </a:avLst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FI">
                <a:solidFill>
                  <a:schemeClr val="tx1"/>
                </a:solidFill>
              </a:rPr>
              <a:t>Serviceboende med heldygnsomsorg för äldre</a:t>
            </a:r>
          </a:p>
        </p:txBody>
      </p:sp>
      <p:sp>
        <p:nvSpPr>
          <p:cNvPr id="15" name="Suorakulmio: Pyöristetyt kulmat 14">
            <a:extLst>
              <a:ext uri="{FF2B5EF4-FFF2-40B4-BE49-F238E27FC236}">
                <a16:creationId xmlns:a16="http://schemas.microsoft.com/office/drawing/2014/main" id="{D098E13C-E436-431B-A633-D9CBFD640CC3}"/>
              </a:ext>
            </a:extLst>
          </p:cNvPr>
          <p:cNvSpPr/>
          <p:nvPr/>
        </p:nvSpPr>
        <p:spPr>
          <a:xfrm>
            <a:off x="1092296" y="3447550"/>
            <a:ext cx="4479850" cy="648000"/>
          </a:xfrm>
          <a:prstGeom prst="roundRect">
            <a:avLst>
              <a:gd name="adj" fmla="val 43935"/>
            </a:avLst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FI">
                <a:solidFill>
                  <a:schemeClr val="tx1"/>
                </a:solidFill>
              </a:rPr>
              <a:t>Kortvarig vård</a:t>
            </a:r>
          </a:p>
        </p:txBody>
      </p:sp>
      <p:sp>
        <p:nvSpPr>
          <p:cNvPr id="16" name="Suorakulmio: Pyöristetyt kulmat 15">
            <a:extLst>
              <a:ext uri="{FF2B5EF4-FFF2-40B4-BE49-F238E27FC236}">
                <a16:creationId xmlns:a16="http://schemas.microsoft.com/office/drawing/2014/main" id="{C802B1E4-588A-46B9-A3B9-600E52D171FA}"/>
              </a:ext>
            </a:extLst>
          </p:cNvPr>
          <p:cNvSpPr/>
          <p:nvPr/>
        </p:nvSpPr>
        <p:spPr>
          <a:xfrm>
            <a:off x="1092296" y="4255008"/>
            <a:ext cx="4479850" cy="648000"/>
          </a:xfrm>
          <a:prstGeom prst="roundRect">
            <a:avLst>
              <a:gd name="adj" fmla="val 43935"/>
            </a:avLst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FI">
                <a:solidFill>
                  <a:schemeClr val="tx1"/>
                </a:solidFill>
              </a:rPr>
              <a:t>Upphandling och tillsyn av köpta tjänster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C8D7BB8A-11B0-4D31-9376-E32C9ED0F2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832184"/>
            <a:ext cx="5556438" cy="1591963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sv-FI" sz="1800"/>
              <a:t>Gemenskapsboende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sv-FI" sz="1800"/>
              <a:t>hyresbostad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sv-FI" sz="1800"/>
              <a:t>boendes gemensamma lokaler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sv-FI" sz="1800"/>
              <a:t>aktiviteter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sv-FI" sz="1800"/>
              <a:t>omsorg och tillsyn enligt behov</a:t>
            </a:r>
          </a:p>
        </p:txBody>
      </p:sp>
      <p:sp>
        <p:nvSpPr>
          <p:cNvPr id="12" name="Tekstiruutu 11">
            <a:extLst>
              <a:ext uri="{FF2B5EF4-FFF2-40B4-BE49-F238E27FC236}">
                <a16:creationId xmlns:a16="http://schemas.microsoft.com/office/drawing/2014/main" id="{859D4A19-42E3-41D5-9CC1-41FFBD8CD193}"/>
              </a:ext>
            </a:extLst>
          </p:cNvPr>
          <p:cNvSpPr txBox="1"/>
          <p:nvPr/>
        </p:nvSpPr>
        <p:spPr>
          <a:xfrm>
            <a:off x="6102162" y="3508748"/>
            <a:ext cx="5556438" cy="13849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sv-FI"/>
              <a:t>Serviceboende med heldygnsomsorg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sv-FI"/>
              <a:t>boende i vårdhem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sv-FI"/>
              <a:t>kort- eller långvarigt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sv-FI"/>
              <a:t>omsorg och tillsyn enligt behov </a:t>
            </a:r>
          </a:p>
        </p:txBody>
      </p:sp>
      <p:sp>
        <p:nvSpPr>
          <p:cNvPr id="9" name="Tekstiruutu 8">
            <a:extLst>
              <a:ext uri="{FF2B5EF4-FFF2-40B4-BE49-F238E27FC236}">
                <a16:creationId xmlns:a16="http://schemas.microsoft.com/office/drawing/2014/main" id="{57CC0EFC-ADA6-4AC5-B34F-E150D6B8A54F}"/>
              </a:ext>
            </a:extLst>
          </p:cNvPr>
          <p:cNvSpPr txBox="1"/>
          <p:nvPr/>
        </p:nvSpPr>
        <p:spPr>
          <a:xfrm>
            <a:off x="6073527" y="5137834"/>
            <a:ext cx="5695686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sv-FI" sz="1800">
                <a:solidFill>
                  <a:schemeClr val="tx1"/>
                </a:solidFill>
              </a:rPr>
              <a:t>Målet är ett gott liv med god funktionsförmåga.</a:t>
            </a:r>
          </a:p>
          <a:p>
            <a:endParaRPr lang="fi-FI" err="1"/>
          </a:p>
        </p:txBody>
      </p:sp>
      <p:sp>
        <p:nvSpPr>
          <p:cNvPr id="11" name="Tekstiruutu 10">
            <a:extLst>
              <a:ext uri="{FF2B5EF4-FFF2-40B4-BE49-F238E27FC236}">
                <a16:creationId xmlns:a16="http://schemas.microsoft.com/office/drawing/2014/main" id="{6F395C42-C6EC-4491-8C8B-B95357D52C14}"/>
              </a:ext>
            </a:extLst>
          </p:cNvPr>
          <p:cNvSpPr txBox="1"/>
          <p:nvPr/>
        </p:nvSpPr>
        <p:spPr>
          <a:xfrm>
            <a:off x="6096000" y="5691832"/>
            <a:ext cx="6051454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sv-FI" sz="1800"/>
              <a:t>I boendeservicen arbetar över 1 000 experter inom social- och hälsovården.</a:t>
            </a:r>
          </a:p>
        </p:txBody>
      </p:sp>
    </p:spTree>
    <p:extLst>
      <p:ext uri="{BB962C8B-B14F-4D97-AF65-F5344CB8AC3E}">
        <p14:creationId xmlns:p14="http://schemas.microsoft.com/office/powerpoint/2010/main" val="40637102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FE98FAC3-886A-DC4E-805F-CBF3E7868F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3709" y="636185"/>
            <a:ext cx="4031141" cy="1610389"/>
          </a:xfrm>
        </p:spPr>
        <p:txBody>
          <a:bodyPr/>
          <a:lstStyle/>
          <a:p>
            <a:pPr algn="ctr"/>
            <a:r>
              <a:rPr lang="en-FI"/>
              <a:t>Jotta länsiuusimaalaiset voivat hyvin.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F73BF9E6-158E-2743-A1C0-31E8AD15EC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0648" y="2368478"/>
            <a:ext cx="5105024" cy="3748032"/>
          </a:xfrm>
        </p:spPr>
        <p:txBody>
          <a:bodyPr anchor="t">
            <a:normAutofit fontScale="92500" lnSpcReduction="10000"/>
          </a:bodyPr>
          <a:lstStyle/>
          <a:p>
            <a:pPr marL="0" indent="0">
              <a:spcAft>
                <a:spcPts val="800"/>
              </a:spcAft>
              <a:buNone/>
            </a:pPr>
            <a:r>
              <a:rPr lang="fi-FI" sz="16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Tavoitteenamme on</a:t>
            </a:r>
          </a:p>
          <a:p>
            <a:pPr marL="285750" indent="-285750">
              <a:spcAft>
                <a:spcPts val="800"/>
              </a:spcAft>
            </a:pPr>
            <a:r>
              <a:rPr lang="fi-FI" sz="1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turvata yhdenvertaiset ja laadukkaat sosiaali- ja terveyspalvelut </a:t>
            </a:r>
          </a:p>
          <a:p>
            <a:pPr marL="285750" indent="-285750">
              <a:spcAft>
                <a:spcPts val="800"/>
              </a:spcAft>
            </a:pPr>
            <a:r>
              <a:rPr lang="fi-FI" sz="1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parantaa palveluiden saatavuutta ja saavutettavuutta erityisesti perustasolla</a:t>
            </a:r>
          </a:p>
          <a:p>
            <a:pPr marL="285750" indent="-285750">
              <a:spcAft>
                <a:spcPts val="800"/>
              </a:spcAft>
            </a:pPr>
            <a:r>
              <a:rPr lang="fi-FI" sz="1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turvata ammattitaitoisen työvoiman saanti </a:t>
            </a:r>
          </a:p>
          <a:p>
            <a:pPr marL="285750" indent="-285750">
              <a:spcAft>
                <a:spcPts val="800"/>
              </a:spcAft>
            </a:pPr>
            <a:r>
              <a:rPr lang="fi-FI" sz="1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vastata yhteiskunnallisten muutosten mukanaan tuomiin haasteisiin </a:t>
            </a:r>
          </a:p>
          <a:p>
            <a:pPr marL="285750" indent="-285750">
              <a:spcAft>
                <a:spcPts val="800"/>
              </a:spcAft>
            </a:pPr>
            <a:r>
              <a:rPr lang="fi-FI" sz="1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hillitä kustannusten kasvua</a:t>
            </a:r>
          </a:p>
          <a:p>
            <a:pPr marL="285750" indent="-285750">
              <a:spcAft>
                <a:spcPts val="800"/>
              </a:spcAft>
            </a:pPr>
            <a:r>
              <a:rPr lang="fi-FI" sz="1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parantaa turvallisuutta.</a:t>
            </a:r>
          </a:p>
        </p:txBody>
      </p:sp>
      <p:pic>
        <p:nvPicPr>
          <p:cNvPr id="4" name="Picture 3" descr="Ihmisiä istuu ulkona.">
            <a:extLst>
              <a:ext uri="{FF2B5EF4-FFF2-40B4-BE49-F238E27FC236}">
                <a16:creationId xmlns:a16="http://schemas.microsoft.com/office/drawing/2014/main" id="{E5CCBE1A-511D-DE4B-BBE3-BF0C6BCDBD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5"/>
          <a:stretch/>
        </p:blipFill>
        <p:spPr>
          <a:xfrm>
            <a:off x="6092190" y="0"/>
            <a:ext cx="6096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5442285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62B92579-092E-481B-9B53-709A7AD790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26548-A701-4132-A0A2-A9B09A70FF4B}" type="slidenum">
              <a:rPr lang="fi-FI" smtClean="0"/>
              <a:t>30</a:t>
            </a:fld>
            <a:endParaRPr lang="fi-FI"/>
          </a:p>
        </p:txBody>
      </p:sp>
      <p:sp>
        <p:nvSpPr>
          <p:cNvPr id="3" name="Otsikko 2">
            <a:extLst>
              <a:ext uri="{FF2B5EF4-FFF2-40B4-BE49-F238E27FC236}">
                <a16:creationId xmlns:a16="http://schemas.microsoft.com/office/drawing/2014/main" id="{E20C799C-B749-4336-8EBC-0CDCEA995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DCE8963E-F809-4D0D-80E4-ED930A8B1A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283761F0-1EC6-46EB-B177-11AB5F9A35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5551772"/>
          </a:xfrm>
          <a:prstGeom prst="rect">
            <a:avLst/>
          </a:prstGeom>
        </p:spPr>
      </p:pic>
      <p:pic>
        <p:nvPicPr>
          <p:cNvPr id="6" name="Kuva 5">
            <a:extLst>
              <a:ext uri="{FF2B5EF4-FFF2-40B4-BE49-F238E27FC236}">
                <a16:creationId xmlns:a16="http://schemas.microsoft.com/office/drawing/2014/main" id="{D2F5733C-79C2-4172-B4E6-0DDF273A9C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252936"/>
            <a:ext cx="12192000" cy="3288535"/>
          </a:xfrm>
          <a:prstGeom prst="rect">
            <a:avLst/>
          </a:prstGeom>
        </p:spPr>
      </p:pic>
      <p:sp>
        <p:nvSpPr>
          <p:cNvPr id="7" name="Suorakulmio 6">
            <a:extLst>
              <a:ext uri="{FF2B5EF4-FFF2-40B4-BE49-F238E27FC236}">
                <a16:creationId xmlns:a16="http://schemas.microsoft.com/office/drawing/2014/main" id="{A91D22CC-BB19-43F0-ADD6-B06078F3F6A9}"/>
              </a:ext>
            </a:extLst>
          </p:cNvPr>
          <p:cNvSpPr/>
          <p:nvPr/>
        </p:nvSpPr>
        <p:spPr>
          <a:xfrm>
            <a:off x="6798459" y="6177289"/>
            <a:ext cx="53006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FI">
                <a:hlinkClick r:id="rId4"/>
              </a:rPr>
              <a:t>Vårdhem i Västra Nyland (lu-palvelut.fi)</a:t>
            </a:r>
          </a:p>
        </p:txBody>
      </p:sp>
    </p:spTree>
    <p:extLst>
      <p:ext uri="{BB962C8B-B14F-4D97-AF65-F5344CB8AC3E}">
        <p14:creationId xmlns:p14="http://schemas.microsoft.com/office/powerpoint/2010/main" val="28659621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isällön paikkamerkki 5" descr="Två personer diskuterar, den andra gör anteckningar. Tecknad bild.">
            <a:extLst>
              <a:ext uri="{FF2B5EF4-FFF2-40B4-BE49-F238E27FC236}">
                <a16:creationId xmlns:a16="http://schemas.microsoft.com/office/drawing/2014/main" id="{90B324F1-0133-43C1-9AF4-6BBB067191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8" y="1509936"/>
            <a:ext cx="4204312" cy="4590952"/>
          </a:xfrm>
        </p:spPr>
      </p:pic>
      <p:sp>
        <p:nvSpPr>
          <p:cNvPr id="4" name="Otsikko 2">
            <a:extLst>
              <a:ext uri="{FF2B5EF4-FFF2-40B4-BE49-F238E27FC236}">
                <a16:creationId xmlns:a16="http://schemas.microsoft.com/office/drawing/2014/main" id="{CAC15E5C-5DD5-49D9-94E3-75216D730231}"/>
              </a:ext>
            </a:extLst>
          </p:cNvPr>
          <p:cNvSpPr txBox="1">
            <a:spLocks/>
          </p:cNvSpPr>
          <p:nvPr/>
        </p:nvSpPr>
        <p:spPr>
          <a:xfrm>
            <a:off x="6258560" y="1445741"/>
            <a:ext cx="5088890" cy="378049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FI" sz="3800"/>
              <a:t>Sjukhustjänster</a:t>
            </a:r>
            <a:br>
              <a:rPr lang="sv-FI" sz="3800"/>
            </a:br>
            <a:br>
              <a:rPr lang="sv-FI" sz="3800"/>
            </a:br>
            <a:r>
              <a:rPr lang="sv-FI" sz="3800" i="1"/>
              <a:t>- expert på vård och rehabilitering för äldre samt stödtjänst för boende hemma</a:t>
            </a:r>
          </a:p>
        </p:txBody>
      </p:sp>
    </p:spTree>
    <p:extLst>
      <p:ext uri="{BB962C8B-B14F-4D97-AF65-F5344CB8AC3E}">
        <p14:creationId xmlns:p14="http://schemas.microsoft.com/office/powerpoint/2010/main" val="205598710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>
            <a:extLst>
              <a:ext uri="{FF2B5EF4-FFF2-40B4-BE49-F238E27FC236}">
                <a16:creationId xmlns:a16="http://schemas.microsoft.com/office/drawing/2014/main" id="{9AEC1E49-BC56-42F3-808C-82E555B24B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873" y="620713"/>
            <a:ext cx="10686551" cy="561271"/>
          </a:xfrm>
        </p:spPr>
        <p:txBody>
          <a:bodyPr/>
          <a:lstStyle/>
          <a:p>
            <a:r>
              <a:rPr lang="sv-FI"/>
              <a:t>Sjukhustjänster</a:t>
            </a:r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9B804E02-2C59-4C5F-AA2A-18E2543A29EE}"/>
              </a:ext>
            </a:extLst>
          </p:cNvPr>
          <p:cNvSpPr txBox="1"/>
          <p:nvPr/>
        </p:nvSpPr>
        <p:spPr>
          <a:xfrm>
            <a:off x="1092299" y="1597362"/>
            <a:ext cx="4332292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sv-FI"/>
              <a:t>Sjukhustjänster är bland annat</a:t>
            </a:r>
          </a:p>
        </p:txBody>
      </p:sp>
      <p:sp>
        <p:nvSpPr>
          <p:cNvPr id="6" name="Suorakulmio: Pyöristetyt kulmat 5">
            <a:extLst>
              <a:ext uri="{FF2B5EF4-FFF2-40B4-BE49-F238E27FC236}">
                <a16:creationId xmlns:a16="http://schemas.microsoft.com/office/drawing/2014/main" id="{6C290F47-C15A-4E13-8115-D732F81ADD37}"/>
              </a:ext>
            </a:extLst>
          </p:cNvPr>
          <p:cNvSpPr/>
          <p:nvPr/>
        </p:nvSpPr>
        <p:spPr>
          <a:xfrm>
            <a:off x="1092296" y="2044906"/>
            <a:ext cx="4479850" cy="648000"/>
          </a:xfrm>
          <a:prstGeom prst="roundRect">
            <a:avLst>
              <a:gd name="adj" fmla="val 43935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FI">
                <a:solidFill>
                  <a:schemeClr val="tx1"/>
                </a:solidFill>
              </a:rPr>
              <a:t>Centraliserad patientundervisning</a:t>
            </a:r>
          </a:p>
        </p:txBody>
      </p:sp>
      <p:sp>
        <p:nvSpPr>
          <p:cNvPr id="11" name="Suorakulmio: Pyöristetyt kulmat 10">
            <a:extLst>
              <a:ext uri="{FF2B5EF4-FFF2-40B4-BE49-F238E27FC236}">
                <a16:creationId xmlns:a16="http://schemas.microsoft.com/office/drawing/2014/main" id="{CC65607F-FEDA-476E-B385-5B9737939D8B}"/>
              </a:ext>
            </a:extLst>
          </p:cNvPr>
          <p:cNvSpPr/>
          <p:nvPr/>
        </p:nvSpPr>
        <p:spPr>
          <a:xfrm>
            <a:off x="1092296" y="2838882"/>
            <a:ext cx="4479850" cy="648000"/>
          </a:xfrm>
          <a:prstGeom prst="roundRect">
            <a:avLst>
              <a:gd name="adj" fmla="val 43935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FI">
                <a:solidFill>
                  <a:schemeClr val="tx1"/>
                </a:solidFill>
              </a:rPr>
              <a:t>Avdelningsvård på basnivå</a:t>
            </a:r>
          </a:p>
        </p:txBody>
      </p:sp>
      <p:sp>
        <p:nvSpPr>
          <p:cNvPr id="12" name="Suorakulmio: Pyöristetyt kulmat 11">
            <a:extLst>
              <a:ext uri="{FF2B5EF4-FFF2-40B4-BE49-F238E27FC236}">
                <a16:creationId xmlns:a16="http://schemas.microsoft.com/office/drawing/2014/main" id="{59E1B1E2-FDB7-45E5-9FEE-19CBC4147A14}"/>
              </a:ext>
            </a:extLst>
          </p:cNvPr>
          <p:cNvSpPr/>
          <p:nvPr/>
        </p:nvSpPr>
        <p:spPr>
          <a:xfrm>
            <a:off x="1092296" y="3632858"/>
            <a:ext cx="4479850" cy="648000"/>
          </a:xfrm>
          <a:prstGeom prst="roundRect">
            <a:avLst>
              <a:gd name="adj" fmla="val 43935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FI">
                <a:solidFill>
                  <a:schemeClr val="tx1"/>
                </a:solidFill>
              </a:rPr>
              <a:t>Hemsjukhus och mobilt sjukhus</a:t>
            </a:r>
          </a:p>
        </p:txBody>
      </p:sp>
      <p:sp>
        <p:nvSpPr>
          <p:cNvPr id="13" name="Suorakulmio: Pyöristetyt kulmat 12">
            <a:extLst>
              <a:ext uri="{FF2B5EF4-FFF2-40B4-BE49-F238E27FC236}">
                <a16:creationId xmlns:a16="http://schemas.microsoft.com/office/drawing/2014/main" id="{0F07AEF5-11A1-4431-A435-84704960E9A6}"/>
              </a:ext>
            </a:extLst>
          </p:cNvPr>
          <p:cNvSpPr/>
          <p:nvPr/>
        </p:nvSpPr>
        <p:spPr>
          <a:xfrm>
            <a:off x="1092296" y="4426834"/>
            <a:ext cx="4479850" cy="648000"/>
          </a:xfrm>
          <a:prstGeom prst="roundRect">
            <a:avLst>
              <a:gd name="adj" fmla="val 43935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FI">
                <a:solidFill>
                  <a:schemeClr val="tx1"/>
                </a:solidFill>
              </a:rPr>
              <a:t>Avdelningsrehabilitering</a:t>
            </a:r>
          </a:p>
        </p:txBody>
      </p:sp>
      <p:sp>
        <p:nvSpPr>
          <p:cNvPr id="14" name="Suorakulmio: Pyöristetyt kulmat 13">
            <a:extLst>
              <a:ext uri="{FF2B5EF4-FFF2-40B4-BE49-F238E27FC236}">
                <a16:creationId xmlns:a16="http://schemas.microsoft.com/office/drawing/2014/main" id="{BD8D7F8E-7456-4F85-885E-EC95FB29C115}"/>
              </a:ext>
            </a:extLst>
          </p:cNvPr>
          <p:cNvSpPr/>
          <p:nvPr/>
        </p:nvSpPr>
        <p:spPr>
          <a:xfrm>
            <a:off x="1092296" y="5220811"/>
            <a:ext cx="4479850" cy="648000"/>
          </a:xfrm>
          <a:prstGeom prst="roundRect">
            <a:avLst>
              <a:gd name="adj" fmla="val 43935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FI">
                <a:solidFill>
                  <a:schemeClr val="tx1"/>
                </a:solidFill>
              </a:rPr>
              <a:t>Minnespolikliniken</a:t>
            </a:r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DA279639-0CD3-4A21-9859-E2BE57672265}"/>
              </a:ext>
            </a:extLst>
          </p:cNvPr>
          <p:cNvSpPr txBox="1"/>
          <p:nvPr/>
        </p:nvSpPr>
        <p:spPr>
          <a:xfrm>
            <a:off x="6095997" y="1435556"/>
            <a:ext cx="4895313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sv-FI"/>
              <a:t>För vem?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sv-FI"/>
              <a:t>äldre som bor hemma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sv-FI"/>
              <a:t>äldre som bor i boendeservicen</a:t>
            </a:r>
          </a:p>
          <a:p>
            <a:pPr algn="l"/>
            <a:endParaRPr lang="fi-FI"/>
          </a:p>
        </p:txBody>
      </p:sp>
      <p:sp>
        <p:nvSpPr>
          <p:cNvPr id="8" name="Tekstiruutu 7">
            <a:extLst>
              <a:ext uri="{FF2B5EF4-FFF2-40B4-BE49-F238E27FC236}">
                <a16:creationId xmlns:a16="http://schemas.microsoft.com/office/drawing/2014/main" id="{5786E428-A19B-4296-A697-BD9EBEF6BF9B}"/>
              </a:ext>
            </a:extLst>
          </p:cNvPr>
          <p:cNvSpPr txBox="1"/>
          <p:nvPr/>
        </p:nvSpPr>
        <p:spPr>
          <a:xfrm>
            <a:off x="6095996" y="2522442"/>
            <a:ext cx="4895313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sv-FI"/>
              <a:t>Var?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sv-FI"/>
              <a:t>på avdelningar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sv-FI"/>
              <a:t>på polikliniker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sv-FI"/>
              <a:t>tjänst som ges i hemmet</a:t>
            </a:r>
          </a:p>
        </p:txBody>
      </p:sp>
      <p:sp>
        <p:nvSpPr>
          <p:cNvPr id="9" name="Tekstiruutu 8">
            <a:extLst>
              <a:ext uri="{FF2B5EF4-FFF2-40B4-BE49-F238E27FC236}">
                <a16:creationId xmlns:a16="http://schemas.microsoft.com/office/drawing/2014/main" id="{20D4ACFC-1C71-41FF-961D-1ACFAEDD323A}"/>
              </a:ext>
            </a:extLst>
          </p:cNvPr>
          <p:cNvSpPr txBox="1"/>
          <p:nvPr/>
        </p:nvSpPr>
        <p:spPr>
          <a:xfrm>
            <a:off x="6095995" y="3872836"/>
            <a:ext cx="4895313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sv-FI"/>
              <a:t>Vad?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sv-FI"/>
              <a:t>sjukvård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sv-FI"/>
              <a:t>rehabilitering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sv-FI"/>
              <a:t>undersökning</a:t>
            </a:r>
          </a:p>
        </p:txBody>
      </p:sp>
      <p:sp>
        <p:nvSpPr>
          <p:cNvPr id="10" name="Tekstiruutu 9">
            <a:extLst>
              <a:ext uri="{FF2B5EF4-FFF2-40B4-BE49-F238E27FC236}">
                <a16:creationId xmlns:a16="http://schemas.microsoft.com/office/drawing/2014/main" id="{79C138C2-8349-4B7A-924A-27BCDD61D732}"/>
              </a:ext>
            </a:extLst>
          </p:cNvPr>
          <p:cNvSpPr txBox="1"/>
          <p:nvPr/>
        </p:nvSpPr>
        <p:spPr>
          <a:xfrm>
            <a:off x="6095994" y="5196007"/>
            <a:ext cx="5686429" cy="13849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sv-FI" sz="1800"/>
              <a:t>Målet är att främja hälsan och funktionsförmågan för att stöda möjligheterna att klara sig i hemmet.</a:t>
            </a:r>
          </a:p>
          <a:p>
            <a:pPr algn="l"/>
            <a:endParaRPr lang="fi-FI"/>
          </a:p>
          <a:p>
            <a:pPr algn="l"/>
            <a:r>
              <a:rPr lang="sv-FI"/>
              <a:t>I sjukhustjänsterna arbetar nästan 800 experter. </a:t>
            </a:r>
          </a:p>
        </p:txBody>
      </p:sp>
    </p:spTree>
    <p:extLst>
      <p:ext uri="{BB962C8B-B14F-4D97-AF65-F5344CB8AC3E}">
        <p14:creationId xmlns:p14="http://schemas.microsoft.com/office/powerpoint/2010/main" val="123056797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tsikko 4">
            <a:extLst>
              <a:ext uri="{FF2B5EF4-FFF2-40B4-BE49-F238E27FC236}">
                <a16:creationId xmlns:a16="http://schemas.microsoft.com/office/drawing/2014/main" id="{558A6AE8-7B8F-4B3C-8604-545A8CF44F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874" y="627892"/>
            <a:ext cx="9955306" cy="744303"/>
          </a:xfrm>
        </p:spPr>
        <p:txBody>
          <a:bodyPr/>
          <a:lstStyle/>
          <a:p>
            <a:r>
              <a:rPr lang="sv-FI"/>
              <a:t>Följ vår kommunikation</a:t>
            </a:r>
          </a:p>
        </p:txBody>
      </p:sp>
      <p:sp>
        <p:nvSpPr>
          <p:cNvPr id="7" name="Sisällön paikkamerkki 4">
            <a:extLst>
              <a:ext uri="{FF2B5EF4-FFF2-40B4-BE49-F238E27FC236}">
                <a16:creationId xmlns:a16="http://schemas.microsoft.com/office/drawing/2014/main" id="{7FC88535-A04E-432A-8F18-B752A6979C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5874" y="1550987"/>
            <a:ext cx="9955213" cy="4541914"/>
          </a:xfrm>
        </p:spPr>
        <p:txBody>
          <a:bodyPr/>
          <a:lstStyle/>
          <a:p>
            <a:pPr marL="267970" indent="-267970"/>
            <a:r>
              <a:rPr lang="sv-FI" sz="1600">
                <a:ea typeface="+mn-lt"/>
                <a:cs typeface="+mn-lt"/>
              </a:rPr>
              <a:t>Webbplats:</a:t>
            </a:r>
          </a:p>
          <a:p>
            <a:pPr marL="626745" lvl="1" indent="-267970"/>
            <a:r>
              <a:rPr lang="sv-FI" sz="1600">
                <a:ea typeface="+mn-lt"/>
                <a:cs typeface="+mn-lt"/>
                <a:hlinkClick r:id="rId2"/>
              </a:rPr>
              <a:t>www.luvn.fi</a:t>
            </a:r>
          </a:p>
          <a:p>
            <a:pPr marL="626745" lvl="1" indent="-267970"/>
            <a:r>
              <a:rPr lang="sv-FI" sz="1600">
                <a:ea typeface="+mn-lt"/>
                <a:cs typeface="+mn-lt"/>
                <a:hlinkClick r:id="rId3"/>
              </a:rPr>
              <a:t>www.luvn.fi/sv</a:t>
            </a:r>
          </a:p>
          <a:p>
            <a:pPr marL="626745" lvl="1" indent="-267970"/>
            <a:r>
              <a:rPr lang="sv-FI" sz="1600">
                <a:ea typeface="+mn-lt"/>
                <a:cs typeface="+mn-lt"/>
                <a:hlinkClick r:id="rId4"/>
              </a:rPr>
              <a:t>www.luvn.fi/en</a:t>
            </a:r>
          </a:p>
          <a:p>
            <a:pPr marL="267970" indent="-267970"/>
            <a:r>
              <a:rPr lang="sv-FI" sz="1600">
                <a:ea typeface="+mn-lt"/>
                <a:cs typeface="+mn-lt"/>
                <a:hlinkClick r:id="rId5"/>
              </a:rPr>
              <a:t>Twitter: @Luhyvinvointi</a:t>
            </a:r>
          </a:p>
          <a:p>
            <a:pPr marL="267970" indent="-267970"/>
            <a:r>
              <a:rPr lang="sv-FI" sz="1600">
                <a:ea typeface="+mn-lt"/>
                <a:cs typeface="+mn-lt"/>
                <a:hlinkClick r:id="rId6"/>
              </a:rPr>
              <a:t>Facebook: @LansiUudenmaanHyvinvointialue</a:t>
            </a:r>
          </a:p>
          <a:p>
            <a:pPr marL="267970" indent="-267970"/>
            <a:r>
              <a:rPr lang="sv-FI" sz="1600">
                <a:ea typeface="+mn-lt"/>
                <a:cs typeface="+mn-lt"/>
                <a:hlinkClick r:id="rId7"/>
              </a:rPr>
              <a:t>Linkedin: Länsi-Uudenmaan hyvinvointialue</a:t>
            </a:r>
          </a:p>
          <a:p>
            <a:pPr marL="267970" indent="-267970"/>
            <a:r>
              <a:rPr lang="sv-FI" sz="1600">
                <a:ea typeface="+mn-lt"/>
                <a:cs typeface="+mn-lt"/>
                <a:hlinkClick r:id="rId8"/>
              </a:rPr>
              <a:t>YouTube: Länsi-Uudenmaan hyvinvointialue</a:t>
            </a:r>
          </a:p>
          <a:p>
            <a:pPr marL="267970" indent="-267970"/>
            <a:r>
              <a:rPr lang="sv-FI" sz="1600">
                <a:ea typeface="+mn-lt"/>
                <a:cs typeface="+mn-lt"/>
                <a:hlinkClick r:id="rId9"/>
              </a:rPr>
              <a:t>Invånarnas nyhetsbrev - prenumerera här</a:t>
            </a:r>
          </a:p>
          <a:p>
            <a:pPr marL="267970" indent="-267970"/>
            <a:r>
              <a:rPr lang="sv-FI" sz="1600">
                <a:ea typeface="+mn-lt"/>
                <a:cs typeface="+mn-lt"/>
                <a:hlinkClick r:id="rId10"/>
              </a:rPr>
              <a:t>Gemenskapen för Västra Nylands välfärdsområde – delta i utvecklingen och diskutera</a:t>
            </a:r>
          </a:p>
          <a:p>
            <a:pPr marL="267970" indent="-267970"/>
            <a:r>
              <a:rPr lang="sv-FI" sz="1600">
                <a:ea typeface="+mn-lt"/>
                <a:cs typeface="+mn-lt"/>
                <a:hlinkClick r:id="rId11"/>
              </a:rPr>
              <a:t>Pressmeddelanden – beställ på STT-Info</a:t>
            </a:r>
          </a:p>
          <a:p>
            <a:pPr marL="0" indent="0">
              <a:buNone/>
            </a:pPr>
            <a:endParaRPr lang="sv-FI" sz="1600">
              <a:ea typeface="+mn-lt"/>
              <a:cs typeface="+mn-lt"/>
            </a:endParaRPr>
          </a:p>
        </p:txBody>
      </p:sp>
      <p:pic>
        <p:nvPicPr>
          <p:cNvPr id="8" name="Kuva 7" descr="En datorskärm, film, ett schema med en människa i mitten, människor kring ett bord. Tecknad bild.">
            <a:extLst>
              <a:ext uri="{FF2B5EF4-FFF2-40B4-BE49-F238E27FC236}">
                <a16:creationId xmlns:a16="http://schemas.microsoft.com/office/drawing/2014/main" id="{94283694-8E4A-4484-ACDF-3F5B19CBDEB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475759" y="1303603"/>
            <a:ext cx="938865" cy="4541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14112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8" descr="Ett barn kramar en äldre person.">
            <a:extLst>
              <a:ext uri="{FF2B5EF4-FFF2-40B4-BE49-F238E27FC236}">
                <a16:creationId xmlns:a16="http://schemas.microsoft.com/office/drawing/2014/main" id="{B825D02D-3413-2578-7A89-7C148F322FEA}"/>
              </a:ext>
            </a:extLst>
          </p:cNvPr>
          <p:cNvPicPr>
            <a:picLocks noGrp="1" noChangeAspect="1"/>
          </p:cNvPicPr>
          <p:nvPr>
            <p:ph type="pic" idx="14"/>
          </p:nvPr>
        </p:nvPicPr>
        <p:blipFill rotWithShape="1">
          <a:blip r:embed="rId2"/>
          <a:srcRect t="29789" b="29789"/>
          <a:stretch/>
        </p:blipFill>
        <p:spPr/>
      </p:pic>
      <p:sp>
        <p:nvSpPr>
          <p:cNvPr id="12" name="Tekstin paikkamerkki 2">
            <a:extLst>
              <a:ext uri="{FF2B5EF4-FFF2-40B4-BE49-F238E27FC236}">
                <a16:creationId xmlns:a16="http://schemas.microsoft.com/office/drawing/2014/main" id="{FEAD5B7B-8F36-4EB5-A9E0-C77A6BAD134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19150" y="3744913"/>
            <a:ext cx="7927975" cy="7112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sz="4100" b="1"/>
            </a:lvl1pPr>
          </a:lstStyle>
          <a:p>
            <a:pPr marL="0" marR="0" lvl="0" indent="0" algn="l" defTabSz="914400" rtl="0" eaLnBrk="1" fontAlgn="auto" latinLnBrk="0" hangingPunct="1">
              <a:lnSpc>
                <a:spcPct val="103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v-FI" sz="4100" b="1" i="0" u="none" strike="noStrike" cap="none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Tack!</a:t>
            </a:r>
          </a:p>
        </p:txBody>
      </p:sp>
      <p:sp>
        <p:nvSpPr>
          <p:cNvPr id="13" name="Tekstin paikkamerkki 6">
            <a:extLst>
              <a:ext uri="{FF2B5EF4-FFF2-40B4-BE49-F238E27FC236}">
                <a16:creationId xmlns:a16="http://schemas.microsoft.com/office/drawing/2014/main" id="{F2091639-2C1F-4949-BC2B-A54C64C46192}"/>
              </a:ext>
            </a:extLst>
          </p:cNvPr>
          <p:cNvSpPr txBox="1">
            <a:spLocks/>
          </p:cNvSpPr>
          <p:nvPr/>
        </p:nvSpPr>
        <p:spPr>
          <a:xfrm>
            <a:off x="797718" y="4777188"/>
            <a:ext cx="7970838" cy="176024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3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7063" indent="-268288" algn="l" defTabSz="914400" rtl="0" eaLnBrk="1" latinLnBrk="0" hangingPunct="1">
              <a:lnSpc>
                <a:spcPct val="103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2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5838" indent="-268288" algn="l" defTabSz="914400" rtl="0" eaLnBrk="1" latinLnBrk="0" hangingPunct="1">
              <a:lnSpc>
                <a:spcPct val="103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2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44613" indent="-268288" algn="l" defTabSz="914400" rtl="0" eaLnBrk="1" latinLnBrk="0" hangingPunct="1">
              <a:lnSpc>
                <a:spcPct val="103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2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3388" indent="-268288" algn="l" defTabSz="914400" rtl="0" eaLnBrk="1" latinLnBrk="0" hangingPunct="1">
              <a:lnSpc>
                <a:spcPct val="103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2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FI"/>
              <a:t>Twitter: </a:t>
            </a:r>
            <a:r>
              <a:rPr lang="sv-FI">
                <a:hlinkClick r:id="rId3"/>
              </a:rPr>
              <a:t>@LUhyvinvointi</a:t>
            </a:r>
            <a:br>
              <a:rPr lang="sv-FI"/>
            </a:br>
            <a:r>
              <a:rPr lang="sv-FI"/>
              <a:t>Facebook: </a:t>
            </a:r>
            <a:r>
              <a:rPr lang="sv-FI">
                <a:hlinkClick r:id="rId4"/>
              </a:rPr>
              <a:t>@LansiUudenmaanHyvinvointialue</a:t>
            </a:r>
          </a:p>
          <a:p>
            <a:r>
              <a:rPr lang="sv-FI"/>
              <a:t>Linkedin: </a:t>
            </a:r>
            <a:r>
              <a:rPr lang="sv-FI">
                <a:hlinkClick r:id="rId5"/>
              </a:rPr>
              <a:t>Västra Nylands välfärdsområde</a:t>
            </a:r>
            <a:br>
              <a:rPr lang="sv-FI"/>
            </a:br>
            <a:r>
              <a:rPr lang="sv-FI"/>
              <a:t>YouTube: </a:t>
            </a:r>
            <a:r>
              <a:rPr lang="sv-FI">
                <a:hlinkClick r:id="rId5"/>
              </a:rPr>
              <a:t>Västra Nylands välfärdsområde</a:t>
            </a:r>
            <a:br>
              <a:rPr lang="sv-FI"/>
            </a:br>
            <a:r>
              <a:rPr lang="sv-FI"/>
              <a:t>Webbplats: </a:t>
            </a:r>
            <a:r>
              <a:rPr lang="sv-FI">
                <a:hlinkClick r:id="rId6"/>
              </a:rPr>
              <a:t>www.luvn.fi/sv</a:t>
            </a:r>
            <a:r>
              <a:rPr lang="sv-FI"/>
              <a:t> </a:t>
            </a:r>
          </a:p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925245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Otsikko 2">
            <a:extLst>
              <a:ext uri="{FF2B5EF4-FFF2-40B4-BE49-F238E27FC236}">
                <a16:creationId xmlns:a16="http://schemas.microsoft.com/office/drawing/2014/main" id="{4C4B6E38-157E-4C32-BD5C-034E56E49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8347" y="514276"/>
            <a:ext cx="9955306" cy="535402"/>
          </a:xfrm>
        </p:spPr>
        <p:txBody>
          <a:bodyPr anchor="t">
            <a:normAutofit/>
          </a:bodyPr>
          <a:lstStyle/>
          <a:p>
            <a:r>
              <a:rPr lang="fi-FI"/>
              <a:t>Muutamia nostoja ikääntyneiden palveluista</a:t>
            </a:r>
          </a:p>
        </p:txBody>
      </p:sp>
      <p:pic>
        <p:nvPicPr>
          <p:cNvPr id="61" name="Kuva 60" descr="Seteleitä, piirros.">
            <a:extLst>
              <a:ext uri="{FF2B5EF4-FFF2-40B4-BE49-F238E27FC236}">
                <a16:creationId xmlns:a16="http://schemas.microsoft.com/office/drawing/2014/main" id="{D176F662-D6BA-4AD6-B66D-331344542B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5310" y="1316065"/>
            <a:ext cx="516155" cy="516155"/>
          </a:xfrm>
          <a:prstGeom prst="rect">
            <a:avLst/>
          </a:prstGeom>
        </p:spPr>
      </p:pic>
      <p:sp>
        <p:nvSpPr>
          <p:cNvPr id="58" name="Tekstiruutu 57">
            <a:extLst>
              <a:ext uri="{FF2B5EF4-FFF2-40B4-BE49-F238E27FC236}">
                <a16:creationId xmlns:a16="http://schemas.microsoft.com/office/drawing/2014/main" id="{038A344A-99EE-4FA7-8AAB-8BA31DB4FDD0}"/>
              </a:ext>
            </a:extLst>
          </p:cNvPr>
          <p:cNvSpPr txBox="1"/>
          <p:nvPr/>
        </p:nvSpPr>
        <p:spPr>
          <a:xfrm>
            <a:off x="2386713" y="1327476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2800" b="1"/>
              <a:t>425+ </a:t>
            </a:r>
            <a:r>
              <a:rPr lang="fi-FI" sz="2000"/>
              <a:t>miljoonan </a:t>
            </a:r>
            <a:r>
              <a:rPr lang="fi-FI" sz="2000" err="1"/>
              <a:t>nettomenot</a:t>
            </a:r>
            <a:endParaRPr lang="fi-FI" sz="2000"/>
          </a:p>
        </p:txBody>
      </p:sp>
      <p:sp>
        <p:nvSpPr>
          <p:cNvPr id="15" name="Shape 1194" descr="Ihminen, piiros.">
            <a:extLst>
              <a:ext uri="{FF2B5EF4-FFF2-40B4-BE49-F238E27FC236}">
                <a16:creationId xmlns:a16="http://schemas.microsoft.com/office/drawing/2014/main" id="{D55DA023-C2EB-4B84-B061-160B66E49FC5}"/>
              </a:ext>
            </a:extLst>
          </p:cNvPr>
          <p:cNvSpPr/>
          <p:nvPr/>
        </p:nvSpPr>
        <p:spPr>
          <a:xfrm>
            <a:off x="1068611" y="1863870"/>
            <a:ext cx="516155" cy="4591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587" y="4289"/>
                </a:moveTo>
                <a:lnTo>
                  <a:pt x="10587" y="4289"/>
                </a:lnTo>
                <a:cubicBezTo>
                  <a:pt x="10642" y="4294"/>
                  <a:pt x="10693" y="4302"/>
                  <a:pt x="10748" y="4302"/>
                </a:cubicBezTo>
                <a:lnTo>
                  <a:pt x="10753" y="4302"/>
                </a:lnTo>
                <a:cubicBezTo>
                  <a:pt x="10753" y="4302"/>
                  <a:pt x="10753" y="4302"/>
                  <a:pt x="10758" y="4302"/>
                </a:cubicBezTo>
                <a:cubicBezTo>
                  <a:pt x="10815" y="4302"/>
                  <a:pt x="10864" y="4294"/>
                  <a:pt x="10918" y="4289"/>
                </a:cubicBezTo>
                <a:lnTo>
                  <a:pt x="10918" y="4289"/>
                </a:lnTo>
                <a:cubicBezTo>
                  <a:pt x="12327" y="4218"/>
                  <a:pt x="13442" y="3292"/>
                  <a:pt x="13442" y="2149"/>
                </a:cubicBezTo>
                <a:cubicBezTo>
                  <a:pt x="13442" y="1006"/>
                  <a:pt x="12327" y="84"/>
                  <a:pt x="10918" y="13"/>
                </a:cubicBezTo>
                <a:lnTo>
                  <a:pt x="10918" y="13"/>
                </a:lnTo>
                <a:cubicBezTo>
                  <a:pt x="10864" y="9"/>
                  <a:pt x="10815" y="0"/>
                  <a:pt x="10758" y="0"/>
                </a:cubicBezTo>
                <a:cubicBezTo>
                  <a:pt x="10753" y="0"/>
                  <a:pt x="10753" y="0"/>
                  <a:pt x="10753" y="0"/>
                </a:cubicBezTo>
                <a:lnTo>
                  <a:pt x="10748" y="0"/>
                </a:lnTo>
                <a:cubicBezTo>
                  <a:pt x="10693" y="0"/>
                  <a:pt x="10642" y="9"/>
                  <a:pt x="10587" y="13"/>
                </a:cubicBezTo>
                <a:lnTo>
                  <a:pt x="10587" y="13"/>
                </a:lnTo>
                <a:cubicBezTo>
                  <a:pt x="9178" y="84"/>
                  <a:pt x="8063" y="1006"/>
                  <a:pt x="8063" y="2149"/>
                </a:cubicBezTo>
                <a:cubicBezTo>
                  <a:pt x="8063" y="3292"/>
                  <a:pt x="9178" y="4218"/>
                  <a:pt x="10587" y="4289"/>
                </a:cubicBezTo>
                <a:close/>
                <a:moveTo>
                  <a:pt x="21600" y="1442"/>
                </a:moveTo>
                <a:cubicBezTo>
                  <a:pt x="21600" y="895"/>
                  <a:pt x="21042" y="446"/>
                  <a:pt x="20352" y="446"/>
                </a:cubicBezTo>
                <a:cubicBezTo>
                  <a:pt x="20020" y="446"/>
                  <a:pt x="19762" y="551"/>
                  <a:pt x="19479" y="705"/>
                </a:cubicBezTo>
                <a:cubicBezTo>
                  <a:pt x="19197" y="861"/>
                  <a:pt x="14530" y="3595"/>
                  <a:pt x="12078" y="5048"/>
                </a:cubicBezTo>
                <a:lnTo>
                  <a:pt x="9421" y="5048"/>
                </a:lnTo>
                <a:cubicBezTo>
                  <a:pt x="6975" y="3595"/>
                  <a:pt x="2408" y="904"/>
                  <a:pt x="2125" y="750"/>
                </a:cubicBezTo>
                <a:cubicBezTo>
                  <a:pt x="1838" y="595"/>
                  <a:pt x="1578" y="489"/>
                  <a:pt x="1253" y="489"/>
                </a:cubicBezTo>
                <a:cubicBezTo>
                  <a:pt x="563" y="489"/>
                  <a:pt x="0" y="936"/>
                  <a:pt x="0" y="1487"/>
                </a:cubicBezTo>
                <a:cubicBezTo>
                  <a:pt x="0" y="1743"/>
                  <a:pt x="127" y="1972"/>
                  <a:pt x="325" y="2149"/>
                </a:cubicBezTo>
                <a:lnTo>
                  <a:pt x="319" y="2149"/>
                </a:lnTo>
                <a:lnTo>
                  <a:pt x="336" y="2162"/>
                </a:lnTo>
                <a:cubicBezTo>
                  <a:pt x="430" y="2242"/>
                  <a:pt x="541" y="2307"/>
                  <a:pt x="668" y="2361"/>
                </a:cubicBezTo>
                <a:lnTo>
                  <a:pt x="7655" y="6628"/>
                </a:lnTo>
                <a:lnTo>
                  <a:pt x="7655" y="20387"/>
                </a:lnTo>
                <a:cubicBezTo>
                  <a:pt x="7649" y="20413"/>
                  <a:pt x="7649" y="20435"/>
                  <a:pt x="7649" y="20461"/>
                </a:cubicBezTo>
                <a:cubicBezTo>
                  <a:pt x="7649" y="21093"/>
                  <a:pt x="8290" y="21600"/>
                  <a:pt x="9073" y="21600"/>
                </a:cubicBezTo>
                <a:cubicBezTo>
                  <a:pt x="9857" y="21600"/>
                  <a:pt x="10499" y="21093"/>
                  <a:pt x="10499" y="20461"/>
                </a:cubicBezTo>
                <a:lnTo>
                  <a:pt x="10499" y="14086"/>
                </a:lnTo>
                <a:lnTo>
                  <a:pt x="11002" y="14086"/>
                </a:lnTo>
                <a:lnTo>
                  <a:pt x="11002" y="20461"/>
                </a:lnTo>
                <a:cubicBezTo>
                  <a:pt x="11002" y="21093"/>
                  <a:pt x="11648" y="21600"/>
                  <a:pt x="12433" y="21600"/>
                </a:cubicBezTo>
                <a:cubicBezTo>
                  <a:pt x="13217" y="21600"/>
                  <a:pt x="13851" y="21093"/>
                  <a:pt x="13851" y="20461"/>
                </a:cubicBezTo>
                <a:cubicBezTo>
                  <a:pt x="13851" y="20435"/>
                  <a:pt x="13851" y="20413"/>
                  <a:pt x="13845" y="20387"/>
                </a:cubicBezTo>
                <a:lnTo>
                  <a:pt x="13845" y="6628"/>
                </a:lnTo>
                <a:lnTo>
                  <a:pt x="20937" y="2322"/>
                </a:lnTo>
                <a:cubicBezTo>
                  <a:pt x="21058" y="2268"/>
                  <a:pt x="21169" y="2197"/>
                  <a:pt x="21264" y="2118"/>
                </a:cubicBezTo>
                <a:lnTo>
                  <a:pt x="21280" y="2110"/>
                </a:lnTo>
                <a:lnTo>
                  <a:pt x="21280" y="2104"/>
                </a:lnTo>
                <a:cubicBezTo>
                  <a:pt x="21478" y="1928"/>
                  <a:pt x="21600" y="1699"/>
                  <a:pt x="21600" y="1442"/>
                </a:cubicBezTo>
                <a:close/>
              </a:path>
            </a:pathLst>
          </a:cu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38100" tIns="38100" rIns="38100" bIns="38100" anchor="ctr"/>
          <a:lstStyle/>
          <a:p>
            <a:pPr marL="0" marR="0" lvl="0" indent="0" defTabSz="584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53585F"/>
                </a:solidFill>
              </a:defRPr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53585F"/>
              </a:solidFill>
              <a:effectLst/>
              <a:uLnTx/>
              <a:uFillTx/>
              <a:latin typeface="Arial" panose="020B0604020202020204"/>
            </a:endParaRPr>
          </a:p>
        </p:txBody>
      </p:sp>
      <p:sp>
        <p:nvSpPr>
          <p:cNvPr id="62" name="Tekstiruutu 61">
            <a:extLst>
              <a:ext uri="{FF2B5EF4-FFF2-40B4-BE49-F238E27FC236}">
                <a16:creationId xmlns:a16="http://schemas.microsoft.com/office/drawing/2014/main" id="{5381048C-3E1B-4078-BFA3-F5F41F508C7E}"/>
              </a:ext>
            </a:extLst>
          </p:cNvPr>
          <p:cNvSpPr txBox="1"/>
          <p:nvPr/>
        </p:nvSpPr>
        <p:spPr>
          <a:xfrm>
            <a:off x="2353778" y="1832220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2800" b="1"/>
              <a:t>3000 </a:t>
            </a:r>
            <a:r>
              <a:rPr lang="fi-FI"/>
              <a:t> </a:t>
            </a:r>
            <a:r>
              <a:rPr lang="fi-FI" sz="2000"/>
              <a:t>työntekijää</a:t>
            </a:r>
          </a:p>
        </p:txBody>
      </p:sp>
      <p:pic>
        <p:nvPicPr>
          <p:cNvPr id="52" name="Kuva 51" descr="Ihmisiä, piirros.">
            <a:extLst>
              <a:ext uri="{FF2B5EF4-FFF2-40B4-BE49-F238E27FC236}">
                <a16:creationId xmlns:a16="http://schemas.microsoft.com/office/drawing/2014/main" id="{0BB0B7D2-C9C6-4ECD-833F-61C34CC8A2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46055" y="2378359"/>
            <a:ext cx="561266" cy="561266"/>
          </a:xfrm>
          <a:prstGeom prst="rect">
            <a:avLst/>
          </a:prstGeom>
        </p:spPr>
      </p:pic>
      <p:sp>
        <p:nvSpPr>
          <p:cNvPr id="23" name="Shape 1220">
            <a:extLst>
              <a:ext uri="{FF2B5EF4-FFF2-40B4-BE49-F238E27FC236}">
                <a16:creationId xmlns:a16="http://schemas.microsoft.com/office/drawing/2014/main" id="{E0879B4B-110B-4D32-B1D4-8B41428474DA}"/>
              </a:ext>
            </a:extLst>
          </p:cNvPr>
          <p:cNvSpPr/>
          <p:nvPr/>
        </p:nvSpPr>
        <p:spPr>
          <a:xfrm>
            <a:off x="2353778" y="2404080"/>
            <a:ext cx="6780542" cy="4308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ctr">
            <a:spAutoFit/>
          </a:bodyPr>
          <a:lstStyle>
            <a:lvl1pPr algn="l" defTabSz="584200">
              <a:defRPr sz="6400">
                <a:solidFill>
                  <a:srgbClr val="4D4E4C"/>
                </a:solidFill>
              </a:defRPr>
            </a:lvl1pPr>
          </a:lstStyle>
          <a:p>
            <a:pPr>
              <a:defRPr sz="1800" b="0">
                <a:solidFill>
                  <a:srgbClr val="000000"/>
                </a:solidFill>
              </a:defRPr>
            </a:pPr>
            <a:r>
              <a:rPr lang="fi-FI" sz="2800" b="1">
                <a:latin typeface="+mj-lt"/>
              </a:rPr>
              <a:t> Yli 30 </a:t>
            </a:r>
            <a:r>
              <a:rPr lang="fi-FI" sz="2000">
                <a:latin typeface="+mj-lt"/>
              </a:rPr>
              <a:t>erilaista palvelua</a:t>
            </a:r>
            <a:endParaRPr sz="2000"/>
          </a:p>
        </p:txBody>
      </p:sp>
      <p:pic>
        <p:nvPicPr>
          <p:cNvPr id="31" name="Kuva 30" descr="Kartta, piirros.">
            <a:extLst>
              <a:ext uri="{FF2B5EF4-FFF2-40B4-BE49-F238E27FC236}">
                <a16:creationId xmlns:a16="http://schemas.microsoft.com/office/drawing/2014/main" id="{30643859-EFEF-4B6D-9CD8-4B413BD3B0F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75754" y="2870608"/>
            <a:ext cx="539373" cy="539373"/>
          </a:xfrm>
          <a:prstGeom prst="rect">
            <a:avLst/>
          </a:prstGeom>
        </p:spPr>
      </p:pic>
      <p:sp>
        <p:nvSpPr>
          <p:cNvPr id="63" name="Shape 1220">
            <a:extLst>
              <a:ext uri="{FF2B5EF4-FFF2-40B4-BE49-F238E27FC236}">
                <a16:creationId xmlns:a16="http://schemas.microsoft.com/office/drawing/2014/main" id="{F66EACFC-F520-48A1-822E-5784DBFAA2D5}"/>
              </a:ext>
            </a:extLst>
          </p:cNvPr>
          <p:cNvSpPr/>
          <p:nvPr/>
        </p:nvSpPr>
        <p:spPr>
          <a:xfrm>
            <a:off x="2353778" y="2914160"/>
            <a:ext cx="6780542" cy="4308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ctr">
            <a:spAutoFit/>
          </a:bodyPr>
          <a:lstStyle>
            <a:lvl1pPr algn="l" defTabSz="584200">
              <a:defRPr sz="6400">
                <a:solidFill>
                  <a:srgbClr val="4D4E4C"/>
                </a:solidFill>
              </a:defRPr>
            </a:lvl1pPr>
          </a:lstStyle>
          <a:p>
            <a:pPr>
              <a:defRPr sz="1800" b="0">
                <a:solidFill>
                  <a:srgbClr val="000000"/>
                </a:solidFill>
              </a:defRPr>
            </a:pPr>
            <a:r>
              <a:rPr lang="fi-FI" sz="2800" b="1">
                <a:solidFill>
                  <a:prstClr val="black">
                    <a:lumMod val="95000"/>
                  </a:prstClr>
                </a:solidFill>
                <a:latin typeface="+mj-lt"/>
              </a:rPr>
              <a:t> toimimme 10 </a:t>
            </a:r>
            <a:r>
              <a:rPr lang="fi-FI" sz="2000">
                <a:solidFill>
                  <a:prstClr val="black">
                    <a:lumMod val="95000"/>
                  </a:prstClr>
                </a:solidFill>
              </a:rPr>
              <a:t>kunnan alueella</a:t>
            </a:r>
            <a:endParaRPr sz="2000">
              <a:solidFill>
                <a:prstClr val="black">
                  <a:lumMod val="95000"/>
                </a:prstClr>
              </a:solidFill>
            </a:endParaRPr>
          </a:p>
        </p:txBody>
      </p:sp>
      <p:pic>
        <p:nvPicPr>
          <p:cNvPr id="59" name="Kuva 58" descr="Puhelimen luuri, piirros.">
            <a:extLst>
              <a:ext uri="{FF2B5EF4-FFF2-40B4-BE49-F238E27FC236}">
                <a16:creationId xmlns:a16="http://schemas.microsoft.com/office/drawing/2014/main" id="{58C5088F-C93F-451D-A948-7FCE807DDDF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29353" y="3515525"/>
            <a:ext cx="360886" cy="360886"/>
          </a:xfrm>
          <a:prstGeom prst="rect">
            <a:avLst/>
          </a:prstGeom>
        </p:spPr>
      </p:pic>
      <p:sp>
        <p:nvSpPr>
          <p:cNvPr id="56" name="Tekstiruutu 55">
            <a:extLst>
              <a:ext uri="{FF2B5EF4-FFF2-40B4-BE49-F238E27FC236}">
                <a16:creationId xmlns:a16="http://schemas.microsoft.com/office/drawing/2014/main" id="{692E7742-42DF-4836-AD18-7E0C3B0E13FF}"/>
              </a:ext>
            </a:extLst>
          </p:cNvPr>
          <p:cNvSpPr txBox="1"/>
          <p:nvPr/>
        </p:nvSpPr>
        <p:spPr>
          <a:xfrm>
            <a:off x="2353778" y="3460203"/>
            <a:ext cx="897949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2800" b="1"/>
              <a:t>140+</a:t>
            </a:r>
            <a:r>
              <a:rPr lang="fi-FI"/>
              <a:t> puhelin</a:t>
            </a:r>
            <a:r>
              <a:rPr lang="fi-FI" sz="2000"/>
              <a:t>numeroa ikääntyneiden yhteydenottokanavina</a:t>
            </a:r>
          </a:p>
        </p:txBody>
      </p:sp>
      <p:pic>
        <p:nvPicPr>
          <p:cNvPr id="6" name="Kuva 5" descr="Henkilö kävelykepin kanssa, piirros.">
            <a:extLst>
              <a:ext uri="{FF2B5EF4-FFF2-40B4-BE49-F238E27FC236}">
                <a16:creationId xmlns:a16="http://schemas.microsoft.com/office/drawing/2014/main" id="{7E79FE89-3B65-4CE7-9D3E-D23D1EFA345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42401" y="3938868"/>
            <a:ext cx="545358" cy="545358"/>
          </a:xfrm>
          <a:prstGeom prst="rect">
            <a:avLst/>
          </a:prstGeom>
        </p:spPr>
      </p:pic>
      <p:sp>
        <p:nvSpPr>
          <p:cNvPr id="57" name="Tekstiruutu 56">
            <a:extLst>
              <a:ext uri="{FF2B5EF4-FFF2-40B4-BE49-F238E27FC236}">
                <a16:creationId xmlns:a16="http://schemas.microsoft.com/office/drawing/2014/main" id="{F7DD7DBB-9EF3-4980-AE8C-2B0FDECC697B}"/>
              </a:ext>
            </a:extLst>
          </p:cNvPr>
          <p:cNvSpPr txBox="1"/>
          <p:nvPr/>
        </p:nvSpPr>
        <p:spPr>
          <a:xfrm>
            <a:off x="2353778" y="3997685"/>
            <a:ext cx="804816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2800" b="1"/>
              <a:t>4000</a:t>
            </a:r>
            <a:r>
              <a:rPr lang="fi-FI"/>
              <a:t> </a:t>
            </a:r>
            <a:r>
              <a:rPr lang="fi-FI" sz="2000"/>
              <a:t>kotihoidon asiakasta</a:t>
            </a:r>
          </a:p>
        </p:txBody>
      </p:sp>
      <p:pic>
        <p:nvPicPr>
          <p:cNvPr id="9" name="Kuva 8" descr="2 henkilöä, piirros.">
            <a:extLst>
              <a:ext uri="{FF2B5EF4-FFF2-40B4-BE49-F238E27FC236}">
                <a16:creationId xmlns:a16="http://schemas.microsoft.com/office/drawing/2014/main" id="{D5A11C7F-462A-4BEC-997A-5A3AA23E43D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045394" y="4576651"/>
            <a:ext cx="539372" cy="539372"/>
          </a:xfrm>
          <a:prstGeom prst="rect">
            <a:avLst/>
          </a:prstGeom>
        </p:spPr>
      </p:pic>
      <p:sp>
        <p:nvSpPr>
          <p:cNvPr id="10" name="Shape 1220">
            <a:extLst>
              <a:ext uri="{FF2B5EF4-FFF2-40B4-BE49-F238E27FC236}">
                <a16:creationId xmlns:a16="http://schemas.microsoft.com/office/drawing/2014/main" id="{6631E14C-CF78-48C5-96D8-60F5956A99E6}"/>
              </a:ext>
            </a:extLst>
          </p:cNvPr>
          <p:cNvSpPr/>
          <p:nvPr/>
        </p:nvSpPr>
        <p:spPr>
          <a:xfrm>
            <a:off x="2353778" y="4604734"/>
            <a:ext cx="8274063" cy="4308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ctr">
            <a:spAutoFit/>
          </a:bodyPr>
          <a:lstStyle>
            <a:lvl1pPr algn="l" defTabSz="584200">
              <a:defRPr sz="6400">
                <a:solidFill>
                  <a:srgbClr val="4D4E4C"/>
                </a:solidFill>
              </a:defRPr>
            </a:lvl1pPr>
          </a:lstStyle>
          <a:p>
            <a:pPr>
              <a:defRPr sz="1800" b="0">
                <a:solidFill>
                  <a:srgbClr val="000000"/>
                </a:solidFill>
              </a:defRPr>
            </a:pPr>
            <a:r>
              <a:rPr lang="fi-FI" sz="2000" b="1">
                <a:solidFill>
                  <a:prstClr val="black">
                    <a:lumMod val="95000"/>
                  </a:prstClr>
                </a:solidFill>
                <a:latin typeface="+mj-lt"/>
              </a:rPr>
              <a:t> </a:t>
            </a:r>
            <a:r>
              <a:rPr lang="fi-FI" sz="2800" b="1">
                <a:solidFill>
                  <a:prstClr val="black">
                    <a:lumMod val="95000"/>
                  </a:prstClr>
                </a:solidFill>
              </a:rPr>
              <a:t>1650</a:t>
            </a:r>
            <a:r>
              <a:rPr lang="fi-FI" sz="2000" b="1">
                <a:solidFill>
                  <a:prstClr val="black">
                    <a:lumMod val="95000"/>
                  </a:prstClr>
                </a:solidFill>
                <a:latin typeface="Arial" panose="020B0604020202020204"/>
              </a:rPr>
              <a:t> </a:t>
            </a:r>
            <a:r>
              <a:rPr lang="fi-FI" sz="2000">
                <a:solidFill>
                  <a:prstClr val="black">
                    <a:lumMod val="95000"/>
                  </a:prstClr>
                </a:solidFill>
              </a:rPr>
              <a:t>omaishoitoperhettä</a:t>
            </a:r>
            <a:endParaRPr sz="2000">
              <a:solidFill>
                <a:prstClr val="black">
                  <a:lumMod val="95000"/>
                </a:prstClr>
              </a:solidFill>
              <a:latin typeface="+mj-lt"/>
            </a:endParaRPr>
          </a:p>
        </p:txBody>
      </p:sp>
      <p:pic>
        <p:nvPicPr>
          <p:cNvPr id="65" name="Kuva 64" descr="Rakennus, piirros.">
            <a:extLst>
              <a:ext uri="{FF2B5EF4-FFF2-40B4-BE49-F238E27FC236}">
                <a16:creationId xmlns:a16="http://schemas.microsoft.com/office/drawing/2014/main" id="{DEDFED10-A4F8-4B4B-88BC-2407612368A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024741" y="5175245"/>
            <a:ext cx="479380" cy="479380"/>
          </a:xfrm>
          <a:prstGeom prst="rect">
            <a:avLst/>
          </a:prstGeom>
        </p:spPr>
      </p:pic>
      <p:sp>
        <p:nvSpPr>
          <p:cNvPr id="8" name="Tekstiruutu 7">
            <a:extLst>
              <a:ext uri="{FF2B5EF4-FFF2-40B4-BE49-F238E27FC236}">
                <a16:creationId xmlns:a16="http://schemas.microsoft.com/office/drawing/2014/main" id="{19409AE7-47EA-4E04-811C-A71245F41CEF}"/>
              </a:ext>
            </a:extLst>
          </p:cNvPr>
          <p:cNvSpPr txBox="1"/>
          <p:nvPr/>
        </p:nvSpPr>
        <p:spPr>
          <a:xfrm>
            <a:off x="2353778" y="5181076"/>
            <a:ext cx="8555643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fi-FI" sz="2800" b="1">
                <a:solidFill>
                  <a:prstClr val="black">
                    <a:lumMod val="95000"/>
                  </a:prstClr>
                </a:solidFill>
                <a:latin typeface="+mj-lt"/>
              </a:rPr>
              <a:t>3000</a:t>
            </a:r>
            <a:r>
              <a:rPr lang="fi-FI" sz="2000" b="1">
                <a:solidFill>
                  <a:prstClr val="black">
                    <a:lumMod val="95000"/>
                  </a:prstClr>
                </a:solidFill>
                <a:latin typeface="+mj-lt"/>
              </a:rPr>
              <a:t> </a:t>
            </a:r>
            <a:r>
              <a:rPr lang="fi-FI" sz="2000">
                <a:solidFill>
                  <a:prstClr val="black">
                    <a:lumMod val="95000"/>
                  </a:prstClr>
                </a:solidFill>
                <a:latin typeface="+mj-lt"/>
              </a:rPr>
              <a:t> tehostetun palveluasumisen paikkaa</a:t>
            </a:r>
            <a:endParaRPr lang="fi-FI" sz="2000"/>
          </a:p>
        </p:txBody>
      </p:sp>
      <p:pic>
        <p:nvPicPr>
          <p:cNvPr id="24" name="Kuva 23" descr="Ihminen sängyssä, piirros.">
            <a:extLst>
              <a:ext uri="{FF2B5EF4-FFF2-40B4-BE49-F238E27FC236}">
                <a16:creationId xmlns:a16="http://schemas.microsoft.com/office/drawing/2014/main" id="{D3A3C6AA-3188-444B-8E33-BC23DE16D60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045394" y="5706557"/>
            <a:ext cx="510131" cy="510131"/>
          </a:xfrm>
          <a:prstGeom prst="rect">
            <a:avLst/>
          </a:prstGeom>
        </p:spPr>
      </p:pic>
      <p:pic>
        <p:nvPicPr>
          <p:cNvPr id="12" name="Kuva 11">
            <a:extLst>
              <a:ext uri="{FF2B5EF4-FFF2-40B4-BE49-F238E27FC236}">
                <a16:creationId xmlns:a16="http://schemas.microsoft.com/office/drawing/2014/main" id="{8CB5F483-8983-4860-988D-6542CE194E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890271" y="4769433"/>
            <a:ext cx="219558" cy="174131"/>
          </a:xfrm>
          <a:prstGeom prst="rect">
            <a:avLst/>
          </a:prstGeom>
        </p:spPr>
      </p:pic>
      <p:pic>
        <p:nvPicPr>
          <p:cNvPr id="13" name="Kuva 12">
            <a:extLst>
              <a:ext uri="{FF2B5EF4-FFF2-40B4-BE49-F238E27FC236}">
                <a16:creationId xmlns:a16="http://schemas.microsoft.com/office/drawing/2014/main" id="{FD2682AA-4642-4D1A-9EA3-A03490C3D7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890271" y="4211547"/>
            <a:ext cx="219558" cy="174131"/>
          </a:xfrm>
          <a:prstGeom prst="rect">
            <a:avLst/>
          </a:prstGeom>
        </p:spPr>
      </p:pic>
      <p:sp>
        <p:nvSpPr>
          <p:cNvPr id="26" name="Suorakulmio 25">
            <a:extLst>
              <a:ext uri="{FF2B5EF4-FFF2-40B4-BE49-F238E27FC236}">
                <a16:creationId xmlns:a16="http://schemas.microsoft.com/office/drawing/2014/main" id="{A0E501A4-F35D-4040-A6B7-232EACA8F6FE}"/>
              </a:ext>
            </a:extLst>
          </p:cNvPr>
          <p:cNvSpPr/>
          <p:nvPr/>
        </p:nvSpPr>
        <p:spPr>
          <a:xfrm>
            <a:off x="2353778" y="5760558"/>
            <a:ext cx="794640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2800" b="1">
                <a:solidFill>
                  <a:prstClr val="black">
                    <a:lumMod val="95000"/>
                  </a:prstClr>
                </a:solidFill>
              </a:rPr>
              <a:t>456 </a:t>
            </a:r>
            <a:r>
              <a:rPr lang="fi-FI" sz="2000"/>
              <a:t>perusterveydenhuollon sairaala(vuodeosasto)paikkaa</a:t>
            </a:r>
          </a:p>
        </p:txBody>
      </p:sp>
      <p:pic>
        <p:nvPicPr>
          <p:cNvPr id="19" name="Kuva 18">
            <a:extLst>
              <a:ext uri="{FF2B5EF4-FFF2-40B4-BE49-F238E27FC236}">
                <a16:creationId xmlns:a16="http://schemas.microsoft.com/office/drawing/2014/main" id="{F2775ED0-F48C-4A7F-AA53-45C110FBAF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890271" y="5311811"/>
            <a:ext cx="219558" cy="174131"/>
          </a:xfrm>
          <a:prstGeom prst="rect">
            <a:avLst/>
          </a:prstGeom>
        </p:spPr>
      </p:pic>
      <p:pic>
        <p:nvPicPr>
          <p:cNvPr id="21" name="Kuva 20">
            <a:extLst>
              <a:ext uri="{FF2B5EF4-FFF2-40B4-BE49-F238E27FC236}">
                <a16:creationId xmlns:a16="http://schemas.microsoft.com/office/drawing/2014/main" id="{4537EFE2-4CCB-414C-9F81-30F2CF9166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890271" y="5880146"/>
            <a:ext cx="219558" cy="174131"/>
          </a:xfrm>
          <a:prstGeom prst="rect">
            <a:avLst/>
          </a:prstGeom>
        </p:spPr>
      </p:pic>
      <p:pic>
        <p:nvPicPr>
          <p:cNvPr id="70" name="Kuva 69">
            <a:extLst>
              <a:ext uri="{FF2B5EF4-FFF2-40B4-BE49-F238E27FC236}">
                <a16:creationId xmlns:a16="http://schemas.microsoft.com/office/drawing/2014/main" id="{61707445-EF97-4842-8BA1-12816162CC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890271" y="2504982"/>
            <a:ext cx="219558" cy="174131"/>
          </a:xfrm>
          <a:prstGeom prst="rect">
            <a:avLst/>
          </a:prstGeom>
        </p:spPr>
      </p:pic>
      <p:pic>
        <p:nvPicPr>
          <p:cNvPr id="71" name="Kuva 70">
            <a:extLst>
              <a:ext uri="{FF2B5EF4-FFF2-40B4-BE49-F238E27FC236}">
                <a16:creationId xmlns:a16="http://schemas.microsoft.com/office/drawing/2014/main" id="{EDDFA832-2CFB-4BC1-810F-0C00A7D5D5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890271" y="1987736"/>
            <a:ext cx="219558" cy="174131"/>
          </a:xfrm>
          <a:prstGeom prst="rect">
            <a:avLst/>
          </a:prstGeom>
        </p:spPr>
      </p:pic>
      <p:pic>
        <p:nvPicPr>
          <p:cNvPr id="72" name="Kuva 71">
            <a:extLst>
              <a:ext uri="{FF2B5EF4-FFF2-40B4-BE49-F238E27FC236}">
                <a16:creationId xmlns:a16="http://schemas.microsoft.com/office/drawing/2014/main" id="{E6BB8211-DD77-41FD-874B-5DC4E76123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890271" y="3047360"/>
            <a:ext cx="219558" cy="174131"/>
          </a:xfrm>
          <a:prstGeom prst="rect">
            <a:avLst/>
          </a:prstGeom>
        </p:spPr>
      </p:pic>
      <p:pic>
        <p:nvPicPr>
          <p:cNvPr id="73" name="Kuva 72">
            <a:extLst>
              <a:ext uri="{FF2B5EF4-FFF2-40B4-BE49-F238E27FC236}">
                <a16:creationId xmlns:a16="http://schemas.microsoft.com/office/drawing/2014/main" id="{E67BB967-020D-4A82-A1CF-04C9320E66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890271" y="3615695"/>
            <a:ext cx="219558" cy="174131"/>
          </a:xfrm>
          <a:prstGeom prst="rect">
            <a:avLst/>
          </a:prstGeom>
        </p:spPr>
      </p:pic>
      <p:pic>
        <p:nvPicPr>
          <p:cNvPr id="74" name="Kuva 73">
            <a:extLst>
              <a:ext uri="{FF2B5EF4-FFF2-40B4-BE49-F238E27FC236}">
                <a16:creationId xmlns:a16="http://schemas.microsoft.com/office/drawing/2014/main" id="{D43B7E58-E505-40E1-ACA3-59C4F4B4E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890271" y="1520376"/>
            <a:ext cx="219558" cy="174131"/>
          </a:xfrm>
          <a:prstGeom prst="rect">
            <a:avLst/>
          </a:prstGeom>
        </p:spPr>
      </p:pic>
      <p:cxnSp>
        <p:nvCxnSpPr>
          <p:cNvPr id="75" name="Connector 1234">
            <a:extLst>
              <a:ext uri="{FF2B5EF4-FFF2-40B4-BE49-F238E27FC236}">
                <a16:creationId xmlns:a16="http://schemas.microsoft.com/office/drawing/2014/main" id="{FB6AE859-3E79-417F-9185-6326EFAB42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024741" y="1194577"/>
            <a:ext cx="10084140" cy="0"/>
          </a:xfrm>
          <a:prstGeom prst="straightConnector1">
            <a:avLst/>
          </a:prstGeom>
          <a:ln w="50800" cap="rnd">
            <a:solidFill>
              <a:schemeClr val="accent2"/>
            </a:solidFill>
            <a:custDash>
              <a:ds d="100000" sp="200000"/>
            </a:custDash>
            <a:round/>
          </a:ln>
        </p:spPr>
      </p:cxnSp>
    </p:spTree>
    <p:extLst>
      <p:ext uri="{BB962C8B-B14F-4D97-AF65-F5344CB8AC3E}">
        <p14:creationId xmlns:p14="http://schemas.microsoft.com/office/powerpoint/2010/main" val="11637373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B495BB0-413C-4999-A6F1-9BDC18288D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1666FFC7-5C8E-4010-B9C2-3E48EC176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26548-A701-4132-A0A2-A9B09A70FF4B}" type="slidenum">
              <a:rPr lang="fi-FI" smtClean="0"/>
              <a:t>5</a:t>
            </a:fld>
            <a:endParaRPr lang="fi-FI"/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CCF7EDC2-847B-4577-81AA-A7E486D847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2844"/>
            <a:ext cx="12192000" cy="571447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5925F5BB-048C-4AFF-9904-E996CCD93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" y="178744"/>
            <a:ext cx="11521440" cy="1035424"/>
          </a:xfrm>
        </p:spPr>
        <p:txBody>
          <a:bodyPr/>
          <a:lstStyle/>
          <a:p>
            <a:r>
              <a:rPr lang="fi-FI">
                <a:ea typeface="Verdana"/>
              </a:rPr>
              <a:t>Ikääntyneiden palveluja on kattavasti koko alueella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040439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>
            <a:extLst>
              <a:ext uri="{FF2B5EF4-FFF2-40B4-BE49-F238E27FC236}">
                <a16:creationId xmlns:a16="http://schemas.microsoft.com/office/drawing/2014/main" id="{D90E5E4A-AE6F-427D-9082-B8BDDDA143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5662" y="1445741"/>
            <a:ext cx="5411788" cy="3780490"/>
          </a:xfrm>
        </p:spPr>
        <p:txBody>
          <a:bodyPr/>
          <a:lstStyle/>
          <a:p>
            <a:r>
              <a:rPr lang="fi-FI"/>
              <a:t>Neuvonta, arviointi ja ohjaus</a:t>
            </a:r>
            <a:br>
              <a:rPr lang="fi-FI"/>
            </a:br>
            <a:br>
              <a:rPr lang="fi-FI"/>
            </a:br>
            <a:r>
              <a:rPr lang="fi-FI"/>
              <a:t>- </a:t>
            </a:r>
            <a:r>
              <a:rPr lang="fi-FI" i="1"/>
              <a:t>tukea varhaisessa vaiheessa </a:t>
            </a:r>
          </a:p>
        </p:txBody>
      </p:sp>
      <p:pic>
        <p:nvPicPr>
          <p:cNvPr id="6" name="Sisällön paikkamerkki 5" descr="Henkilö näytön äärellä kuulokkeet korvilla ja puhekuplia, piirros.">
            <a:extLst>
              <a:ext uri="{FF2B5EF4-FFF2-40B4-BE49-F238E27FC236}">
                <a16:creationId xmlns:a16="http://schemas.microsoft.com/office/drawing/2014/main" id="{6EA65B3B-8769-4FB2-B00C-4FBA4499493B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60" y="1351915"/>
            <a:ext cx="5411788" cy="4713288"/>
          </a:xfrm>
        </p:spPr>
      </p:pic>
    </p:spTree>
    <p:extLst>
      <p:ext uri="{BB962C8B-B14F-4D97-AF65-F5344CB8AC3E}">
        <p14:creationId xmlns:p14="http://schemas.microsoft.com/office/powerpoint/2010/main" val="25376950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>
            <a:extLst>
              <a:ext uri="{FF2B5EF4-FFF2-40B4-BE49-F238E27FC236}">
                <a16:creationId xmlns:a16="http://schemas.microsoft.com/office/drawing/2014/main" id="{9AEC1E49-BC56-42F3-808C-82E555B24B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874" y="620713"/>
            <a:ext cx="9791202" cy="1087628"/>
          </a:xfrm>
        </p:spPr>
        <p:txBody>
          <a:bodyPr/>
          <a:lstStyle/>
          <a:p>
            <a:r>
              <a:rPr lang="fi-FI"/>
              <a:t>Ikääntyneiden neuvonta, arviointi ja ohjaus</a:t>
            </a:r>
          </a:p>
        </p:txBody>
      </p:sp>
      <p:sp>
        <p:nvSpPr>
          <p:cNvPr id="6" name="Suorakulmio: Pyöristetyt kulmat 5">
            <a:extLst>
              <a:ext uri="{FF2B5EF4-FFF2-40B4-BE49-F238E27FC236}">
                <a16:creationId xmlns:a16="http://schemas.microsoft.com/office/drawing/2014/main" id="{6C290F47-C15A-4E13-8115-D732F81ADD37}"/>
              </a:ext>
            </a:extLst>
          </p:cNvPr>
          <p:cNvSpPr/>
          <p:nvPr/>
        </p:nvSpPr>
        <p:spPr>
          <a:xfrm>
            <a:off x="1092296" y="2044906"/>
            <a:ext cx="4479850" cy="648000"/>
          </a:xfrm>
          <a:prstGeom prst="roundRect">
            <a:avLst>
              <a:gd name="adj" fmla="val 43935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>
                <a:solidFill>
                  <a:schemeClr val="tx1"/>
                </a:solidFill>
              </a:rPr>
              <a:t>Keskitetty neuvonta ja asiakasohjaus</a:t>
            </a:r>
          </a:p>
        </p:txBody>
      </p:sp>
      <p:sp>
        <p:nvSpPr>
          <p:cNvPr id="11" name="Suorakulmio: Pyöristetyt kulmat 10">
            <a:extLst>
              <a:ext uri="{FF2B5EF4-FFF2-40B4-BE49-F238E27FC236}">
                <a16:creationId xmlns:a16="http://schemas.microsoft.com/office/drawing/2014/main" id="{CC65607F-FEDA-476E-B385-5B9737939D8B}"/>
              </a:ext>
            </a:extLst>
          </p:cNvPr>
          <p:cNvSpPr/>
          <p:nvPr/>
        </p:nvSpPr>
        <p:spPr>
          <a:xfrm>
            <a:off x="1092296" y="2838882"/>
            <a:ext cx="4479850" cy="648000"/>
          </a:xfrm>
          <a:prstGeom prst="roundRect">
            <a:avLst>
              <a:gd name="adj" fmla="val 43935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>
                <a:solidFill>
                  <a:schemeClr val="tx1"/>
                </a:solidFill>
              </a:rPr>
              <a:t>Muistineuvonta</a:t>
            </a:r>
          </a:p>
        </p:txBody>
      </p:sp>
      <p:sp>
        <p:nvSpPr>
          <p:cNvPr id="12" name="Suorakulmio: Pyöristetyt kulmat 11">
            <a:extLst>
              <a:ext uri="{FF2B5EF4-FFF2-40B4-BE49-F238E27FC236}">
                <a16:creationId xmlns:a16="http://schemas.microsoft.com/office/drawing/2014/main" id="{59E1B1E2-FDB7-45E5-9FEE-19CBC4147A14}"/>
              </a:ext>
            </a:extLst>
          </p:cNvPr>
          <p:cNvSpPr/>
          <p:nvPr/>
        </p:nvSpPr>
        <p:spPr>
          <a:xfrm>
            <a:off x="1092296" y="3632858"/>
            <a:ext cx="4479850" cy="648000"/>
          </a:xfrm>
          <a:prstGeom prst="roundRect">
            <a:avLst>
              <a:gd name="adj" fmla="val 43935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i-FI">
                <a:solidFill>
                  <a:schemeClr val="tx1"/>
                </a:solidFill>
              </a:rPr>
              <a:t>Omaishoito ja perhehoito</a:t>
            </a:r>
          </a:p>
        </p:txBody>
      </p:sp>
      <p:sp>
        <p:nvSpPr>
          <p:cNvPr id="13" name="Suorakulmio: Pyöristetyt kulmat 12">
            <a:extLst>
              <a:ext uri="{FF2B5EF4-FFF2-40B4-BE49-F238E27FC236}">
                <a16:creationId xmlns:a16="http://schemas.microsoft.com/office/drawing/2014/main" id="{0F07AEF5-11A1-4431-A435-84704960E9A6}"/>
              </a:ext>
            </a:extLst>
          </p:cNvPr>
          <p:cNvSpPr/>
          <p:nvPr/>
        </p:nvSpPr>
        <p:spPr>
          <a:xfrm>
            <a:off x="1092296" y="4426834"/>
            <a:ext cx="4479850" cy="648000"/>
          </a:xfrm>
          <a:prstGeom prst="roundRect">
            <a:avLst>
              <a:gd name="adj" fmla="val 43935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>
                <a:solidFill>
                  <a:schemeClr val="tx1"/>
                </a:solidFill>
              </a:rPr>
              <a:t>Gerontologinen sosiaalityö</a:t>
            </a:r>
          </a:p>
        </p:txBody>
      </p:sp>
      <p:sp>
        <p:nvSpPr>
          <p:cNvPr id="14" name="Suorakulmio: Pyöristetyt kulmat 13">
            <a:extLst>
              <a:ext uri="{FF2B5EF4-FFF2-40B4-BE49-F238E27FC236}">
                <a16:creationId xmlns:a16="http://schemas.microsoft.com/office/drawing/2014/main" id="{BD8D7F8E-7456-4F85-885E-EC95FB29C115}"/>
              </a:ext>
            </a:extLst>
          </p:cNvPr>
          <p:cNvSpPr/>
          <p:nvPr/>
        </p:nvSpPr>
        <p:spPr>
          <a:xfrm>
            <a:off x="1092296" y="5220811"/>
            <a:ext cx="4479850" cy="648000"/>
          </a:xfrm>
          <a:prstGeom prst="roundRect">
            <a:avLst>
              <a:gd name="adj" fmla="val 43935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i-FI">
                <a:solidFill>
                  <a:schemeClr val="tx1"/>
                </a:solidFill>
              </a:rPr>
              <a:t>Hyvinvointia ja terveyttä edistävä työ</a:t>
            </a:r>
            <a:endParaRPr lang="fi-FI">
              <a:solidFill>
                <a:schemeClr val="tx1"/>
              </a:solidFill>
              <a:ea typeface="Verdana"/>
            </a:endParaRPr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9B804E02-2C59-4C5F-AA2A-18E2543A29EE}"/>
              </a:ext>
            </a:extLst>
          </p:cNvPr>
          <p:cNvSpPr txBox="1"/>
          <p:nvPr/>
        </p:nvSpPr>
        <p:spPr>
          <a:xfrm>
            <a:off x="6096000" y="2044906"/>
            <a:ext cx="4895313" cy="101566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i-FI" sz="2200">
                <a:solidFill>
                  <a:schemeClr val="tx1"/>
                </a:solidFill>
              </a:rPr>
              <a:t>Ikääntyneiden hyvinvoinnin tukemiseksi työskentelee yli 150 työntekijää</a:t>
            </a:r>
          </a:p>
        </p:txBody>
      </p:sp>
      <p:sp>
        <p:nvSpPr>
          <p:cNvPr id="15" name="Sisällön paikkamerkki 3">
            <a:extLst>
              <a:ext uri="{FF2B5EF4-FFF2-40B4-BE49-F238E27FC236}">
                <a16:creationId xmlns:a16="http://schemas.microsoft.com/office/drawing/2014/main" id="{0F66853A-EA4F-4CEE-ADE4-7441AEB8E1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3343183"/>
            <a:ext cx="5524500" cy="2525628"/>
          </a:xfrm>
        </p:spPr>
        <p:txBody>
          <a:bodyPr/>
          <a:lstStyle/>
          <a:p>
            <a:pPr marL="0" indent="0">
              <a:buNone/>
            </a:pPr>
            <a:r>
              <a:rPr lang="fi-FI"/>
              <a:t>Tavoitteena</a:t>
            </a:r>
          </a:p>
          <a:p>
            <a:r>
              <a:rPr lang="fi-FI"/>
              <a:t>neuvontaa ja ohjausta helposti ja läheltä</a:t>
            </a:r>
          </a:p>
          <a:p>
            <a:r>
              <a:rPr lang="fi-FI"/>
              <a:t>palvelut yhden yhteydenoton periaatteella.</a:t>
            </a:r>
          </a:p>
        </p:txBody>
      </p:sp>
    </p:spTree>
    <p:extLst>
      <p:ext uri="{BB962C8B-B14F-4D97-AF65-F5344CB8AC3E}">
        <p14:creationId xmlns:p14="http://schemas.microsoft.com/office/powerpoint/2010/main" val="31745833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>
            <a:extLst>
              <a:ext uri="{FF2B5EF4-FFF2-40B4-BE49-F238E27FC236}">
                <a16:creationId xmlns:a16="http://schemas.microsoft.com/office/drawing/2014/main" id="{71CCA4BD-2C7F-4E5A-A5B5-A1F7D1A539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874" y="550576"/>
            <a:ext cx="9955306" cy="1035424"/>
          </a:xfrm>
        </p:spPr>
        <p:txBody>
          <a:bodyPr/>
          <a:lstStyle/>
          <a:p>
            <a:r>
              <a:rPr lang="fi-FI" sz="2400"/>
              <a:t>Tavoitteellinen asiakaspolku Länsi-Uudenmaan ikääntyneiden neuvonnassa ja asiakasohjauksessa</a:t>
            </a:r>
          </a:p>
        </p:txBody>
      </p:sp>
      <p:pic>
        <p:nvPicPr>
          <p:cNvPr id="27" name="Picture 116" descr="Ikääntynyt henkilö.">
            <a:extLst>
              <a:ext uri="{FF2B5EF4-FFF2-40B4-BE49-F238E27FC236}">
                <a16:creationId xmlns:a16="http://schemas.microsoft.com/office/drawing/2014/main" id="{0F14C530-8F22-41FB-9877-F070DE1F2F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442077" y="1446954"/>
            <a:ext cx="1224115" cy="1220789"/>
          </a:xfrm>
          <a:prstGeom prst="rect">
            <a:avLst/>
          </a:prstGeom>
        </p:spPr>
      </p:pic>
      <p:sp>
        <p:nvSpPr>
          <p:cNvPr id="5" name="Trapezoid 9">
            <a:extLst>
              <a:ext uri="{FF2B5EF4-FFF2-40B4-BE49-F238E27FC236}">
                <a16:creationId xmlns:a16="http://schemas.microsoft.com/office/drawing/2014/main" id="{CD191167-5759-45D2-94C6-E571020B4A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>
            <a:off x="4546426" y="-784938"/>
            <a:ext cx="3168430" cy="11020084"/>
          </a:xfrm>
          <a:prstGeom prst="trapezoid">
            <a:avLst/>
          </a:prstGeom>
          <a:solidFill>
            <a:schemeClr val="bg1">
              <a:lumMod val="95000"/>
            </a:schemeClr>
          </a:solidFill>
        </p:spPr>
        <p:txBody>
          <a:bodyPr wrap="square" lIns="36000" tIns="36000" rIns="36000" bIns="36000" rtlCol="0" anchor="ctr">
            <a:noAutofit/>
          </a:bodyPr>
          <a:lstStyle/>
          <a:p>
            <a:pPr algn="ctr"/>
            <a:endParaRPr lang="fi-FI" sz="1400" b="1">
              <a:solidFill>
                <a:schemeClr val="bg1"/>
              </a:solidFill>
            </a:endParaRPr>
          </a:p>
        </p:txBody>
      </p:sp>
      <p:sp>
        <p:nvSpPr>
          <p:cNvPr id="6" name="Rectangle: Rounded Corners 169">
            <a:extLst>
              <a:ext uri="{FF2B5EF4-FFF2-40B4-BE49-F238E27FC236}">
                <a16:creationId xmlns:a16="http://schemas.microsoft.com/office/drawing/2014/main" id="{649566EF-09DE-4774-828D-1672A0D9BD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73758" y="3033180"/>
            <a:ext cx="3276000" cy="3060000"/>
          </a:xfrm>
          <a:prstGeom prst="roundRect">
            <a:avLst>
              <a:gd name="adj" fmla="val 2100"/>
            </a:avLst>
          </a:prstGeom>
          <a:solidFill>
            <a:schemeClr val="bg1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400" b="1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7" name="Rectangle: Rounded Corners 175">
            <a:extLst>
              <a:ext uri="{FF2B5EF4-FFF2-40B4-BE49-F238E27FC236}">
                <a16:creationId xmlns:a16="http://schemas.microsoft.com/office/drawing/2014/main" id="{1B19673C-F935-47D0-8CF3-DFE8CC25D5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346432" y="3013192"/>
            <a:ext cx="3276000" cy="2520000"/>
          </a:xfrm>
          <a:prstGeom prst="roundRect">
            <a:avLst>
              <a:gd name="adj" fmla="val 2100"/>
            </a:avLst>
          </a:prstGeom>
          <a:solidFill>
            <a:schemeClr val="bg1"/>
          </a:solidFill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648000" rtlCol="0" anchor="t"/>
          <a:lstStyle/>
          <a:p>
            <a:pPr lvl="0">
              <a:spcBef>
                <a:spcPts val="600"/>
              </a:spcBef>
            </a:pPr>
            <a:endParaRPr lang="fi-FI" sz="1000">
              <a:solidFill>
                <a:schemeClr val="tx1"/>
              </a:solidFill>
            </a:endParaRPr>
          </a:p>
        </p:txBody>
      </p:sp>
      <p:sp>
        <p:nvSpPr>
          <p:cNvPr id="8" name="Rectangle: Rounded Corners 176">
            <a:extLst>
              <a:ext uri="{FF2B5EF4-FFF2-40B4-BE49-F238E27FC236}">
                <a16:creationId xmlns:a16="http://schemas.microsoft.com/office/drawing/2014/main" id="{21E87693-9E9B-448D-A00C-6D4DBEBEF6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612620" y="3013192"/>
            <a:ext cx="3276000" cy="2790000"/>
          </a:xfrm>
          <a:prstGeom prst="roundRect">
            <a:avLst>
              <a:gd name="adj" fmla="val 2100"/>
            </a:avLst>
          </a:prstGeom>
          <a:solidFill>
            <a:schemeClr val="bg1"/>
          </a:solidFill>
          <a:ln w="952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648000" rtlCol="0" anchor="t" anchorCtr="0"/>
          <a:lstStyle/>
          <a:p>
            <a:pPr>
              <a:spcBef>
                <a:spcPts val="600"/>
              </a:spcBef>
            </a:pPr>
            <a:endParaRPr lang="fi-FI" sz="1050">
              <a:solidFill>
                <a:schemeClr val="tx1"/>
              </a:solidFill>
            </a:endParaRPr>
          </a:p>
        </p:txBody>
      </p:sp>
      <p:cxnSp>
        <p:nvCxnSpPr>
          <p:cNvPr id="9" name="Straight Connector 10">
            <a:extLst>
              <a:ext uri="{FF2B5EF4-FFF2-40B4-BE49-F238E27FC236}">
                <a16:creationId xmlns:a16="http://schemas.microsoft.com/office/drawing/2014/main" id="{B9216ADB-76B8-441B-856C-39715F8E4D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8116263" y="2996952"/>
            <a:ext cx="0" cy="3132000"/>
          </a:xfrm>
          <a:prstGeom prst="line">
            <a:avLst/>
          </a:prstGeom>
          <a:ln w="19050" cap="rnd" cmpd="sng" algn="ctr">
            <a:solidFill>
              <a:schemeClr val="bg1">
                <a:lumMod val="65000"/>
              </a:schemeClr>
            </a:solidFill>
            <a:prstDash val="sysDash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11">
            <a:extLst>
              <a:ext uri="{FF2B5EF4-FFF2-40B4-BE49-F238E27FC236}">
                <a16:creationId xmlns:a16="http://schemas.microsoft.com/office/drawing/2014/main" id="{0B0A7B14-A75B-43E1-B038-D26068E3F9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379926" y="2996952"/>
            <a:ext cx="0" cy="3132000"/>
          </a:xfrm>
          <a:prstGeom prst="line">
            <a:avLst/>
          </a:prstGeom>
          <a:ln w="19050" cap="rnd" cmpd="sng" algn="ctr">
            <a:solidFill>
              <a:schemeClr val="bg1">
                <a:lumMod val="65000"/>
              </a:schemeClr>
            </a:solidFill>
            <a:prstDash val="sysDash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Oval 29">
            <a:extLst>
              <a:ext uri="{FF2B5EF4-FFF2-40B4-BE49-F238E27FC236}">
                <a16:creationId xmlns:a16="http://schemas.microsoft.com/office/drawing/2014/main" id="{ADED9644-1FDA-4A34-9305-8905503076D0}"/>
              </a:ext>
            </a:extLst>
          </p:cNvPr>
          <p:cNvSpPr>
            <a:spLocks/>
          </p:cNvSpPr>
          <p:nvPr/>
        </p:nvSpPr>
        <p:spPr>
          <a:xfrm>
            <a:off x="2980324" y="2454344"/>
            <a:ext cx="396000" cy="396000"/>
          </a:xfrm>
          <a:prstGeom prst="ellipse">
            <a:avLst/>
          </a:prstGeom>
          <a:solidFill>
            <a:schemeClr val="tx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i-FI" sz="1400" b="1">
                <a:solidFill>
                  <a:sysClr val="windowText" lastClr="000000"/>
                </a:solidFill>
              </a:rPr>
              <a:t>1</a:t>
            </a:r>
          </a:p>
        </p:txBody>
      </p:sp>
      <p:sp>
        <p:nvSpPr>
          <p:cNvPr id="24" name="Rectangle 113">
            <a:extLst>
              <a:ext uri="{FF2B5EF4-FFF2-40B4-BE49-F238E27FC236}">
                <a16:creationId xmlns:a16="http://schemas.microsoft.com/office/drawing/2014/main" id="{81B971DF-CA38-4623-B4F8-D473BFDDBA2C}"/>
              </a:ext>
            </a:extLst>
          </p:cNvPr>
          <p:cNvSpPr>
            <a:spLocks/>
          </p:cNvSpPr>
          <p:nvPr/>
        </p:nvSpPr>
        <p:spPr>
          <a:xfrm>
            <a:off x="1870651" y="1417214"/>
            <a:ext cx="2855891" cy="682924"/>
          </a:xfrm>
          <a:prstGeom prst="rect">
            <a:avLst/>
          </a:prstGeom>
          <a:noFill/>
        </p:spPr>
        <p:txBody>
          <a:bodyPr wrap="square" lIns="36000" tIns="36000" rIns="36000" bIns="36000" rtlCol="0" anchor="t">
            <a:noAutofit/>
          </a:bodyPr>
          <a:lstStyle/>
          <a:p>
            <a:pPr algn="ctr"/>
            <a:r>
              <a:rPr lang="fi-FI" sz="1200" b="1" i="1"/>
              <a:t>”Löydän helposti tietoa ja saan tarvittaessa henkilökohtaista neuvontaa ja ohjausta arjessa pärjäämiseen”</a:t>
            </a:r>
          </a:p>
        </p:txBody>
      </p:sp>
      <p:sp>
        <p:nvSpPr>
          <p:cNvPr id="21" name="Rectangle: Rounded Corners 95">
            <a:extLst>
              <a:ext uri="{FF2B5EF4-FFF2-40B4-BE49-F238E27FC236}">
                <a16:creationId xmlns:a16="http://schemas.microsoft.com/office/drawing/2014/main" id="{9B4F4FE3-6FBC-46D2-931C-673E1E22E06E}"/>
              </a:ext>
            </a:extLst>
          </p:cNvPr>
          <p:cNvSpPr/>
          <p:nvPr/>
        </p:nvSpPr>
        <p:spPr>
          <a:xfrm>
            <a:off x="873758" y="3015052"/>
            <a:ext cx="3276000" cy="557964"/>
          </a:xfrm>
          <a:prstGeom prst="roundRect">
            <a:avLst>
              <a:gd name="adj" fmla="val 7687"/>
            </a:avLst>
          </a:prstGeom>
          <a:solidFill>
            <a:schemeClr val="bg1"/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400" b="1">
                <a:solidFill>
                  <a:schemeClr val="tx2">
                    <a:lumMod val="75000"/>
                  </a:schemeClr>
                </a:solidFill>
              </a:rPr>
              <a:t>Palveluihin hakeutuminen </a:t>
            </a:r>
          </a:p>
          <a:p>
            <a:pPr algn="ctr"/>
            <a:r>
              <a:rPr lang="fi-FI" sz="1400" b="1">
                <a:solidFill>
                  <a:schemeClr val="tx2">
                    <a:lumMod val="75000"/>
                  </a:schemeClr>
                </a:solidFill>
              </a:rPr>
              <a:t>ja neuvonta</a:t>
            </a:r>
          </a:p>
        </p:txBody>
      </p:sp>
      <p:sp>
        <p:nvSpPr>
          <p:cNvPr id="35" name="Rectangle 36">
            <a:extLst>
              <a:ext uri="{FF2B5EF4-FFF2-40B4-BE49-F238E27FC236}">
                <a16:creationId xmlns:a16="http://schemas.microsoft.com/office/drawing/2014/main" id="{4414CD86-B23A-4215-855C-C1CECE069E9E}"/>
              </a:ext>
            </a:extLst>
          </p:cNvPr>
          <p:cNvSpPr>
            <a:spLocks/>
          </p:cNvSpPr>
          <p:nvPr/>
        </p:nvSpPr>
        <p:spPr>
          <a:xfrm>
            <a:off x="1030383" y="3645024"/>
            <a:ext cx="2977382" cy="1546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  <a:buClr>
                <a:schemeClr val="tx1"/>
              </a:buClr>
            </a:pPr>
            <a:r>
              <a:rPr lang="fi-FI" sz="1050" i="1">
                <a:solidFill>
                  <a:schemeClr val="tx2">
                    <a:lumMod val="75000"/>
                  </a:schemeClr>
                </a:solidFill>
              </a:rPr>
              <a:t>Tietoa ja tukea varhaiseen vaiheeseen</a:t>
            </a:r>
          </a:p>
        </p:txBody>
      </p:sp>
      <p:pic>
        <p:nvPicPr>
          <p:cNvPr id="12" name="Graphic 47" descr="Tietokone, piirros.">
            <a:extLst>
              <a:ext uri="{FF2B5EF4-FFF2-40B4-BE49-F238E27FC236}">
                <a16:creationId xmlns:a16="http://schemas.microsoft.com/office/drawing/2014/main" id="{D24C9A98-F2F2-4BC7-ACD8-9B4E46128602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05400" y="3874958"/>
            <a:ext cx="453261" cy="453261"/>
          </a:xfrm>
          <a:prstGeom prst="rect">
            <a:avLst/>
          </a:prstGeom>
        </p:spPr>
      </p:pic>
      <p:sp>
        <p:nvSpPr>
          <p:cNvPr id="16" name="Rectangle 32">
            <a:extLst>
              <a:ext uri="{FF2B5EF4-FFF2-40B4-BE49-F238E27FC236}">
                <a16:creationId xmlns:a16="http://schemas.microsoft.com/office/drawing/2014/main" id="{3EE06DC9-EF76-4C41-96A0-0BC3741405B6}"/>
              </a:ext>
            </a:extLst>
          </p:cNvPr>
          <p:cNvSpPr>
            <a:spLocks/>
          </p:cNvSpPr>
          <p:nvPr/>
        </p:nvSpPr>
        <p:spPr>
          <a:xfrm>
            <a:off x="983432" y="4308455"/>
            <a:ext cx="1697196" cy="6252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  <a:buClr>
                <a:schemeClr val="tx1"/>
              </a:buClr>
            </a:pPr>
            <a:r>
              <a:rPr lang="fi-FI" sz="1000">
                <a:solidFill>
                  <a:schemeClr val="tx1"/>
                </a:solidFill>
              </a:rPr>
              <a:t>LU-soten kattavat digipalvelut: tietoa alueen palveluista* ja tuki itsearviointiin</a:t>
            </a:r>
          </a:p>
        </p:txBody>
      </p:sp>
      <p:sp>
        <p:nvSpPr>
          <p:cNvPr id="20" name="Rectangle 54">
            <a:extLst>
              <a:ext uri="{FF2B5EF4-FFF2-40B4-BE49-F238E27FC236}">
                <a16:creationId xmlns:a16="http://schemas.microsoft.com/office/drawing/2014/main" id="{F616A373-3610-44D3-9628-F347578751F5}"/>
              </a:ext>
            </a:extLst>
          </p:cNvPr>
          <p:cNvSpPr>
            <a:spLocks/>
          </p:cNvSpPr>
          <p:nvPr/>
        </p:nvSpPr>
        <p:spPr>
          <a:xfrm>
            <a:off x="623971" y="6309320"/>
            <a:ext cx="3755410" cy="2325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00"/>
              </a:spcBef>
              <a:buClr>
                <a:schemeClr val="tx1"/>
              </a:buClr>
            </a:pPr>
            <a:r>
              <a:rPr lang="fi-FI" sz="900">
                <a:solidFill>
                  <a:schemeClr val="tx1"/>
                </a:solidFill>
              </a:rPr>
              <a:t>*sis. myös yksityiset ja 3. sektorin palvelut</a:t>
            </a:r>
          </a:p>
        </p:txBody>
      </p:sp>
      <p:pic>
        <p:nvPicPr>
          <p:cNvPr id="13" name="Graphic 48" descr="Henkilö, piirros.">
            <a:extLst>
              <a:ext uri="{FF2B5EF4-FFF2-40B4-BE49-F238E27FC236}">
                <a16:creationId xmlns:a16="http://schemas.microsoft.com/office/drawing/2014/main" id="{74EE035D-6898-48C3-A111-46544E5B43C9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516653" y="5005725"/>
            <a:ext cx="561405" cy="561405"/>
          </a:xfrm>
          <a:prstGeom prst="rect">
            <a:avLst/>
          </a:prstGeom>
        </p:spPr>
      </p:pic>
      <p:sp>
        <p:nvSpPr>
          <p:cNvPr id="17" name="Rectangle 33">
            <a:extLst>
              <a:ext uri="{FF2B5EF4-FFF2-40B4-BE49-F238E27FC236}">
                <a16:creationId xmlns:a16="http://schemas.microsoft.com/office/drawing/2014/main" id="{2774F894-C3A4-49B1-BED7-3F2C79F490C7}"/>
              </a:ext>
            </a:extLst>
          </p:cNvPr>
          <p:cNvSpPr>
            <a:spLocks/>
          </p:cNvSpPr>
          <p:nvPr/>
        </p:nvSpPr>
        <p:spPr>
          <a:xfrm>
            <a:off x="1078483" y="5468034"/>
            <a:ext cx="1481375" cy="6252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  <a:buClr>
                <a:schemeClr val="tx1"/>
              </a:buClr>
            </a:pPr>
            <a:r>
              <a:rPr lang="fi-FI" sz="1000">
                <a:solidFill>
                  <a:schemeClr val="tx1"/>
                </a:solidFill>
              </a:rPr>
              <a:t>Neuvonta kasvokkain mm. sote keskuksessa</a:t>
            </a:r>
          </a:p>
        </p:txBody>
      </p:sp>
      <p:pic>
        <p:nvPicPr>
          <p:cNvPr id="14" name="Graphic 49" descr="Puhelimen luuri, piirros.">
            <a:extLst>
              <a:ext uri="{FF2B5EF4-FFF2-40B4-BE49-F238E27FC236}">
                <a16:creationId xmlns:a16="http://schemas.microsoft.com/office/drawing/2014/main" id="{E8F85F27-E7E2-42C5-8F5F-38788B85B132}"/>
              </a:ext>
            </a:extLst>
          </p:cNvPr>
          <p:cNvPicPr>
            <a:picLocks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065418" y="3853597"/>
            <a:ext cx="462623" cy="462623"/>
          </a:xfrm>
          <a:prstGeom prst="rect">
            <a:avLst/>
          </a:prstGeom>
        </p:spPr>
      </p:pic>
      <p:sp>
        <p:nvSpPr>
          <p:cNvPr id="15" name="Rectangle 31">
            <a:extLst>
              <a:ext uri="{FF2B5EF4-FFF2-40B4-BE49-F238E27FC236}">
                <a16:creationId xmlns:a16="http://schemas.microsoft.com/office/drawing/2014/main" id="{FA9946CE-59A2-425F-A16F-B4A511D29AE7}"/>
              </a:ext>
            </a:extLst>
          </p:cNvPr>
          <p:cNvSpPr>
            <a:spLocks/>
          </p:cNvSpPr>
          <p:nvPr/>
        </p:nvSpPr>
        <p:spPr>
          <a:xfrm>
            <a:off x="2423592" y="4308455"/>
            <a:ext cx="1720992" cy="6252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  <a:buClr>
                <a:schemeClr val="tx1"/>
              </a:buClr>
            </a:pPr>
            <a:r>
              <a:rPr lang="fi-FI" sz="1000">
                <a:solidFill>
                  <a:schemeClr val="tx1"/>
                </a:solidFill>
              </a:rPr>
              <a:t>Puhelinneuvonta kaksikielisesti keskistetystä numerosta</a:t>
            </a:r>
          </a:p>
        </p:txBody>
      </p:sp>
      <p:sp>
        <p:nvSpPr>
          <p:cNvPr id="18" name="Kuvatekstiellipsi 1" descr="Puhekupla, piirros.">
            <a:extLst>
              <a:ext uri="{FF2B5EF4-FFF2-40B4-BE49-F238E27FC236}">
                <a16:creationId xmlns:a16="http://schemas.microsoft.com/office/drawing/2014/main" id="{1A6754D8-C695-46D5-A5A6-196A34388425}"/>
              </a:ext>
            </a:extLst>
          </p:cNvPr>
          <p:cNvSpPr>
            <a:spLocks/>
          </p:cNvSpPr>
          <p:nvPr/>
        </p:nvSpPr>
        <p:spPr>
          <a:xfrm>
            <a:off x="3053547" y="5077294"/>
            <a:ext cx="474494" cy="352033"/>
          </a:xfrm>
          <a:prstGeom prst="wedgeEllipseCallou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9" name="Rectangle 35">
            <a:extLst>
              <a:ext uri="{FF2B5EF4-FFF2-40B4-BE49-F238E27FC236}">
                <a16:creationId xmlns:a16="http://schemas.microsoft.com/office/drawing/2014/main" id="{DF87487F-9029-42BA-A48C-A1A542290875}"/>
              </a:ext>
            </a:extLst>
          </p:cNvPr>
          <p:cNvSpPr>
            <a:spLocks/>
          </p:cNvSpPr>
          <p:nvPr/>
        </p:nvSpPr>
        <p:spPr>
          <a:xfrm>
            <a:off x="2528163" y="5468034"/>
            <a:ext cx="1614145" cy="6252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  <a:buClr>
                <a:schemeClr val="tx1"/>
              </a:buClr>
            </a:pPr>
            <a:r>
              <a:rPr lang="fi-FI" sz="1000">
                <a:solidFill>
                  <a:schemeClr val="tx1"/>
                </a:solidFill>
              </a:rPr>
              <a:t>Sähköinen yhteydenotto-mahdollisuus</a:t>
            </a:r>
          </a:p>
        </p:txBody>
      </p:sp>
      <p:sp>
        <p:nvSpPr>
          <p:cNvPr id="29" name="Oval 29">
            <a:extLst>
              <a:ext uri="{FF2B5EF4-FFF2-40B4-BE49-F238E27FC236}">
                <a16:creationId xmlns:a16="http://schemas.microsoft.com/office/drawing/2014/main" id="{BDD80E7D-D28E-4734-87CA-6757EDDDE520}"/>
              </a:ext>
            </a:extLst>
          </p:cNvPr>
          <p:cNvSpPr>
            <a:spLocks/>
          </p:cNvSpPr>
          <p:nvPr/>
        </p:nvSpPr>
        <p:spPr>
          <a:xfrm>
            <a:off x="6076761" y="1386488"/>
            <a:ext cx="396000" cy="396000"/>
          </a:xfrm>
          <a:prstGeom prst="ellipse">
            <a:avLst/>
          </a:prstGeom>
          <a:solidFill>
            <a:schemeClr val="accent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i-FI" sz="1400" b="1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5" name="Rectangle 114">
            <a:extLst>
              <a:ext uri="{FF2B5EF4-FFF2-40B4-BE49-F238E27FC236}">
                <a16:creationId xmlns:a16="http://schemas.microsoft.com/office/drawing/2014/main" id="{0E1A5AA8-78E1-450E-99FB-B4D321F73F8D}"/>
              </a:ext>
            </a:extLst>
          </p:cNvPr>
          <p:cNvSpPr/>
          <p:nvPr/>
        </p:nvSpPr>
        <p:spPr>
          <a:xfrm>
            <a:off x="4864840" y="1871226"/>
            <a:ext cx="2812898" cy="890008"/>
          </a:xfrm>
          <a:prstGeom prst="rect">
            <a:avLst/>
          </a:prstGeom>
          <a:noFill/>
        </p:spPr>
        <p:txBody>
          <a:bodyPr wrap="square" lIns="36000" tIns="36000" rIns="36000" bIns="36000" rtlCol="0" anchor="t">
            <a:noAutofit/>
          </a:bodyPr>
          <a:lstStyle/>
          <a:p>
            <a:pPr algn="ctr"/>
            <a:r>
              <a:rPr lang="fi-FI" sz="1200" b="1" i="1"/>
              <a:t>”Tarvittaessa tilanteeni selvitetään perusteellisesti. Tuki järjestyy läheltä ja nopeasti”</a:t>
            </a:r>
          </a:p>
        </p:txBody>
      </p:sp>
      <p:sp>
        <p:nvSpPr>
          <p:cNvPr id="23" name="Rectangle: Rounded Corners 98">
            <a:extLst>
              <a:ext uri="{FF2B5EF4-FFF2-40B4-BE49-F238E27FC236}">
                <a16:creationId xmlns:a16="http://schemas.microsoft.com/office/drawing/2014/main" id="{F4472174-AEDF-4844-9A57-CB80E2DBF4A9}"/>
              </a:ext>
            </a:extLst>
          </p:cNvPr>
          <p:cNvSpPr/>
          <p:nvPr/>
        </p:nvSpPr>
        <p:spPr>
          <a:xfrm>
            <a:off x="4610094" y="3015052"/>
            <a:ext cx="3276000" cy="557964"/>
          </a:xfrm>
          <a:prstGeom prst="roundRect">
            <a:avLst>
              <a:gd name="adj" fmla="val 7687"/>
            </a:avLst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i-FI" sz="1400" b="1">
                <a:solidFill>
                  <a:srgbClr val="FF621A">
                    <a:lumMod val="75000"/>
                  </a:srgbClr>
                </a:solidFill>
              </a:rPr>
              <a:t>Arviointi ja päätöksenteko</a:t>
            </a:r>
          </a:p>
        </p:txBody>
      </p:sp>
      <p:sp>
        <p:nvSpPr>
          <p:cNvPr id="36" name="Rectangle 37">
            <a:extLst>
              <a:ext uri="{FF2B5EF4-FFF2-40B4-BE49-F238E27FC236}">
                <a16:creationId xmlns:a16="http://schemas.microsoft.com/office/drawing/2014/main" id="{6DF26193-7369-4956-B43C-2DA4F3C38C24}"/>
              </a:ext>
            </a:extLst>
          </p:cNvPr>
          <p:cNvSpPr>
            <a:spLocks/>
          </p:cNvSpPr>
          <p:nvPr/>
        </p:nvSpPr>
        <p:spPr>
          <a:xfrm>
            <a:off x="4761929" y="3645024"/>
            <a:ext cx="2977382" cy="1546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  <a:buClr>
                <a:schemeClr val="tx1"/>
              </a:buClr>
            </a:pPr>
            <a:r>
              <a:rPr lang="fi-FI" sz="1050" i="1">
                <a:solidFill>
                  <a:schemeClr val="accent2">
                    <a:lumMod val="75000"/>
                  </a:schemeClr>
                </a:solidFill>
              </a:rPr>
              <a:t>Yhdenvertaisuus palvelujen saannissa</a:t>
            </a:r>
          </a:p>
        </p:txBody>
      </p:sp>
      <p:sp>
        <p:nvSpPr>
          <p:cNvPr id="41" name="Rectangle: Rounded Corners 176">
            <a:extLst>
              <a:ext uri="{FF2B5EF4-FFF2-40B4-BE49-F238E27FC236}">
                <a16:creationId xmlns:a16="http://schemas.microsoft.com/office/drawing/2014/main" id="{F47EFA40-7868-42F2-B645-ACFFB6C1DCA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4619750" y="3012192"/>
            <a:ext cx="3276000" cy="2790000"/>
          </a:xfrm>
          <a:prstGeom prst="roundRect">
            <a:avLst>
              <a:gd name="adj" fmla="val 2100"/>
            </a:avLst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648000" rtlCol="0" anchor="t" anchorCtr="0"/>
          <a:lstStyle/>
          <a:p>
            <a:pPr marL="177800" indent="-1778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fi-FI" sz="1050">
              <a:solidFill>
                <a:schemeClr val="tx1"/>
              </a:solidFill>
            </a:endParaRPr>
          </a:p>
          <a:p>
            <a:pPr marL="177800" indent="-1778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i-FI" sz="1000">
                <a:solidFill>
                  <a:schemeClr val="tx1"/>
                </a:solidFill>
              </a:rPr>
              <a:t>Yhteinen malli palvelutarpeen arvioinnin toteutukseen</a:t>
            </a:r>
          </a:p>
          <a:p>
            <a:pPr marL="177800" indent="-1778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i-FI" sz="1000">
                <a:solidFill>
                  <a:schemeClr val="tx1"/>
                </a:solidFill>
              </a:rPr>
              <a:t>Moniammatillinen tuki arvioinnissa</a:t>
            </a:r>
          </a:p>
          <a:p>
            <a:pPr marL="177800" indent="-1778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i-FI" sz="1000">
                <a:solidFill>
                  <a:schemeClr val="tx1"/>
                </a:solidFill>
              </a:rPr>
              <a:t>Palveluiden myöntäminen joustavasti lähellä asiakasta ja alueellisesti yhdenmukaisin perustein</a:t>
            </a:r>
          </a:p>
          <a:p>
            <a:pPr marL="177800" indent="-1778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i-FI" sz="1000">
                <a:solidFill>
                  <a:schemeClr val="tx1"/>
                </a:solidFill>
              </a:rPr>
              <a:t>Yksilöllinen asiakassuunnitelma, </a:t>
            </a:r>
            <a:br>
              <a:rPr lang="fi-FI" sz="1000">
                <a:solidFill>
                  <a:schemeClr val="tx1"/>
                </a:solidFill>
              </a:rPr>
            </a:br>
            <a:r>
              <a:rPr lang="fi-FI" sz="1000">
                <a:solidFill>
                  <a:schemeClr val="tx1"/>
                </a:solidFill>
              </a:rPr>
              <a:t>joka huomioi myös muut </a:t>
            </a:r>
            <a:br>
              <a:rPr lang="fi-FI" sz="1000">
                <a:solidFill>
                  <a:schemeClr val="tx1"/>
                </a:solidFill>
              </a:rPr>
            </a:br>
            <a:r>
              <a:rPr lang="fi-FI" sz="1000">
                <a:solidFill>
                  <a:schemeClr val="tx1"/>
                </a:solidFill>
              </a:rPr>
              <a:t>hyvinvointia tukevat </a:t>
            </a:r>
            <a:br>
              <a:rPr lang="fi-FI" sz="1000">
                <a:solidFill>
                  <a:schemeClr val="tx1"/>
                </a:solidFill>
              </a:rPr>
            </a:br>
            <a:r>
              <a:rPr lang="fi-FI" sz="1000">
                <a:solidFill>
                  <a:schemeClr val="tx1"/>
                </a:solidFill>
              </a:rPr>
              <a:t>lähipalvelut</a:t>
            </a:r>
            <a:endParaRPr lang="fi-FI" sz="1050" b="1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34" name="Picture 193" descr="2 henkilöä, piirros.">
            <a:extLst>
              <a:ext uri="{FF2B5EF4-FFF2-40B4-BE49-F238E27FC236}">
                <a16:creationId xmlns:a16="http://schemas.microsoft.com/office/drawing/2014/main" id="{FC8684BC-E23F-4104-A60C-CF5C6CACCFB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6917" y="5044355"/>
            <a:ext cx="680614" cy="680614"/>
          </a:xfrm>
          <a:prstGeom prst="rect">
            <a:avLst/>
          </a:prstGeom>
        </p:spPr>
      </p:pic>
      <p:sp>
        <p:nvSpPr>
          <p:cNvPr id="30" name="Oval 29">
            <a:extLst>
              <a:ext uri="{FF2B5EF4-FFF2-40B4-BE49-F238E27FC236}">
                <a16:creationId xmlns:a16="http://schemas.microsoft.com/office/drawing/2014/main" id="{D45E99A0-4798-4710-93E8-4F7F5453C968}"/>
              </a:ext>
            </a:extLst>
          </p:cNvPr>
          <p:cNvSpPr>
            <a:spLocks/>
          </p:cNvSpPr>
          <p:nvPr/>
        </p:nvSpPr>
        <p:spPr>
          <a:xfrm>
            <a:off x="8760296" y="2229299"/>
            <a:ext cx="396000" cy="396000"/>
          </a:xfrm>
          <a:prstGeom prst="ellipse">
            <a:avLst/>
          </a:prstGeom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i-FI" sz="1400" b="1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6" name="Rectangle 115">
            <a:extLst>
              <a:ext uri="{FF2B5EF4-FFF2-40B4-BE49-F238E27FC236}">
                <a16:creationId xmlns:a16="http://schemas.microsoft.com/office/drawing/2014/main" id="{443523C1-D0F6-49B1-A2C3-FEC74B246CBE}"/>
              </a:ext>
            </a:extLst>
          </p:cNvPr>
          <p:cNvSpPr>
            <a:spLocks/>
          </p:cNvSpPr>
          <p:nvPr/>
        </p:nvSpPr>
        <p:spPr>
          <a:xfrm>
            <a:off x="8976320" y="1718430"/>
            <a:ext cx="2539519" cy="721688"/>
          </a:xfrm>
          <a:prstGeom prst="rect">
            <a:avLst/>
          </a:prstGeom>
          <a:noFill/>
        </p:spPr>
        <p:txBody>
          <a:bodyPr wrap="square" lIns="36000" tIns="36000" rIns="36000" bIns="36000" rtlCol="0" anchor="t">
            <a:noAutofit/>
          </a:bodyPr>
          <a:lstStyle/>
          <a:p>
            <a:pPr algn="ctr"/>
            <a:r>
              <a:rPr lang="fi-FI" sz="1200" b="1" i="1"/>
              <a:t>”Vointiani seurataan ja tiedän keneen voin ottaa yhteyttä, mikäli </a:t>
            </a:r>
            <a:br>
              <a:rPr lang="fi-FI" sz="1200" b="1" i="1"/>
            </a:br>
            <a:r>
              <a:rPr lang="fi-FI" sz="1200" b="1" i="1"/>
              <a:t>tilanteeni muuttuu. </a:t>
            </a:r>
          </a:p>
        </p:txBody>
      </p:sp>
      <p:cxnSp>
        <p:nvCxnSpPr>
          <p:cNvPr id="31" name="Connector: Curved 81">
            <a:extLst>
              <a:ext uri="{FF2B5EF4-FFF2-40B4-BE49-F238E27FC236}">
                <a16:creationId xmlns:a16="http://schemas.microsoft.com/office/drawing/2014/main" id="{2C63B9CE-AEE9-4792-817D-C0D7234772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27" idx="1"/>
            <a:endCxn id="28" idx="2"/>
          </p:cNvCxnSpPr>
          <p:nvPr/>
        </p:nvCxnSpPr>
        <p:spPr>
          <a:xfrm>
            <a:off x="1666192" y="2057349"/>
            <a:ext cx="1314132" cy="594995"/>
          </a:xfrm>
          <a:prstGeom prst="curvedConnector3">
            <a:avLst>
              <a:gd name="adj1" fmla="val 44781"/>
            </a:avLst>
          </a:prstGeom>
          <a:ln w="15875" cap="rnd" cmpd="sng" algn="ctr">
            <a:solidFill>
              <a:schemeClr val="tx1">
                <a:lumMod val="50000"/>
                <a:lumOff val="50000"/>
              </a:schemeClr>
            </a:solidFill>
            <a:prstDash val="lgDash"/>
            <a:miter lim="800000"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or: Curved 83">
            <a:extLst>
              <a:ext uri="{FF2B5EF4-FFF2-40B4-BE49-F238E27FC236}">
                <a16:creationId xmlns:a16="http://schemas.microsoft.com/office/drawing/2014/main" id="{8E826534-3EDF-451D-843F-562E30509D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28" idx="6"/>
            <a:endCxn id="29" idx="2"/>
          </p:cNvCxnSpPr>
          <p:nvPr/>
        </p:nvCxnSpPr>
        <p:spPr>
          <a:xfrm flipV="1">
            <a:off x="3376324" y="1584488"/>
            <a:ext cx="2700437" cy="1067856"/>
          </a:xfrm>
          <a:prstGeom prst="curvedConnector3">
            <a:avLst>
              <a:gd name="adj1" fmla="val 50000"/>
            </a:avLst>
          </a:prstGeom>
          <a:ln w="15875" cap="rnd" cmpd="sng" algn="ctr">
            <a:solidFill>
              <a:schemeClr val="tx1">
                <a:lumMod val="50000"/>
                <a:lumOff val="50000"/>
              </a:schemeClr>
            </a:solidFill>
            <a:prstDash val="lgDash"/>
            <a:miter lim="800000"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or: Curved 147">
            <a:extLst>
              <a:ext uri="{FF2B5EF4-FFF2-40B4-BE49-F238E27FC236}">
                <a16:creationId xmlns:a16="http://schemas.microsoft.com/office/drawing/2014/main" id="{BCD7764B-AA99-46DB-B0C2-9B81A73A2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29" idx="6"/>
            <a:endCxn id="30" idx="2"/>
          </p:cNvCxnSpPr>
          <p:nvPr/>
        </p:nvCxnSpPr>
        <p:spPr>
          <a:xfrm>
            <a:off x="6472761" y="1584488"/>
            <a:ext cx="2287535" cy="842811"/>
          </a:xfrm>
          <a:prstGeom prst="curvedConnector3">
            <a:avLst>
              <a:gd name="adj1" fmla="val 56995"/>
            </a:avLst>
          </a:prstGeom>
          <a:ln w="15875" cap="rnd" cmpd="sng" algn="ctr">
            <a:solidFill>
              <a:schemeClr val="tx1">
                <a:lumMod val="50000"/>
                <a:lumOff val="50000"/>
              </a:schemeClr>
            </a:solidFill>
            <a:prstDash val="lgDash"/>
            <a:miter lim="800000"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: Rounded Corners 97">
            <a:extLst>
              <a:ext uri="{FF2B5EF4-FFF2-40B4-BE49-F238E27FC236}">
                <a16:creationId xmlns:a16="http://schemas.microsoft.com/office/drawing/2014/main" id="{9696D0AD-884F-4A8C-A91F-A8EE92F38FCB}"/>
              </a:ext>
            </a:extLst>
          </p:cNvPr>
          <p:cNvSpPr/>
          <p:nvPr/>
        </p:nvSpPr>
        <p:spPr>
          <a:xfrm>
            <a:off x="8346432" y="3015052"/>
            <a:ext cx="3276000" cy="557964"/>
          </a:xfrm>
          <a:prstGeom prst="roundRect">
            <a:avLst>
              <a:gd name="adj" fmla="val 7687"/>
            </a:avLst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400" b="1">
                <a:solidFill>
                  <a:srgbClr val="448645"/>
                </a:solidFill>
              </a:rPr>
              <a:t>Asiakkuuden seuranta</a:t>
            </a:r>
          </a:p>
        </p:txBody>
      </p:sp>
      <p:sp>
        <p:nvSpPr>
          <p:cNvPr id="37" name="Rectangle 38">
            <a:extLst>
              <a:ext uri="{FF2B5EF4-FFF2-40B4-BE49-F238E27FC236}">
                <a16:creationId xmlns:a16="http://schemas.microsoft.com/office/drawing/2014/main" id="{02EBC730-71F1-489B-BCFF-1B3299564C25}"/>
              </a:ext>
            </a:extLst>
          </p:cNvPr>
          <p:cNvSpPr>
            <a:spLocks/>
          </p:cNvSpPr>
          <p:nvPr/>
        </p:nvSpPr>
        <p:spPr>
          <a:xfrm>
            <a:off x="8343906" y="3645024"/>
            <a:ext cx="3278525" cy="1674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  <a:buClr>
                <a:schemeClr val="tx1"/>
              </a:buClr>
            </a:pPr>
            <a:r>
              <a:rPr lang="fi-FI" sz="1050" i="1">
                <a:solidFill>
                  <a:schemeClr val="accent1">
                    <a:lumMod val="75000"/>
                  </a:schemeClr>
                </a:solidFill>
              </a:rPr>
              <a:t>Tuttu taho mukana muuttuvissa tilanteissa</a:t>
            </a:r>
          </a:p>
        </p:txBody>
      </p:sp>
      <p:sp>
        <p:nvSpPr>
          <p:cNvPr id="38" name="Isosceles Triangle 3">
            <a:extLst>
              <a:ext uri="{FF2B5EF4-FFF2-40B4-BE49-F238E27FC236}">
                <a16:creationId xmlns:a16="http://schemas.microsoft.com/office/drawing/2014/main" id="{F6A0E5E5-1824-4A1B-A4B5-5AE6EE72E2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>
            <a:off x="4209845" y="3204905"/>
            <a:ext cx="350168" cy="178258"/>
          </a:xfrm>
          <a:prstGeom prst="triangl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9" name="Isosceles Triangle 40">
            <a:extLst>
              <a:ext uri="{FF2B5EF4-FFF2-40B4-BE49-F238E27FC236}">
                <a16:creationId xmlns:a16="http://schemas.microsoft.com/office/drawing/2014/main" id="{33A9CF48-1E4F-4EEA-B60D-FE9CB2F9BB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>
            <a:off x="7946181" y="3204905"/>
            <a:ext cx="350168" cy="178258"/>
          </a:xfrm>
          <a:prstGeom prst="triangl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2" name="Rectangle: Rounded Corners 175">
            <a:extLst>
              <a:ext uri="{FF2B5EF4-FFF2-40B4-BE49-F238E27FC236}">
                <a16:creationId xmlns:a16="http://schemas.microsoft.com/office/drawing/2014/main" id="{754FE87A-F7AC-45C0-86CE-E781F7A7FBC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8357369" y="3014625"/>
            <a:ext cx="3276000" cy="2520000"/>
          </a:xfrm>
          <a:prstGeom prst="roundRect">
            <a:avLst>
              <a:gd name="adj" fmla="val 2100"/>
            </a:avLst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648000" rtlCol="0" anchor="t"/>
          <a:lstStyle/>
          <a:p>
            <a:pPr lvl="0">
              <a:spcBef>
                <a:spcPts val="600"/>
              </a:spcBef>
            </a:pPr>
            <a:endParaRPr lang="fi-FI" sz="1050">
              <a:solidFill>
                <a:schemeClr val="tx1"/>
              </a:solidFill>
            </a:endParaRPr>
          </a:p>
          <a:p>
            <a:pPr marL="177800" lvl="0" indent="-1778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i-FI" sz="1000">
                <a:solidFill>
                  <a:schemeClr val="tx1"/>
                </a:solidFill>
              </a:rPr>
              <a:t>Yhteinen oma- ja / tai vastuutyöntekijämalli</a:t>
            </a:r>
          </a:p>
          <a:p>
            <a:pPr marL="177800" lvl="0" indent="-1778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i-FI" sz="1000">
                <a:solidFill>
                  <a:schemeClr val="tx1"/>
                </a:solidFill>
              </a:rPr>
              <a:t>Asiakkaan tilanteen päivittäis- ja pitkäaikaisseuranta asiakas-suunnitelman mukaisesti</a:t>
            </a:r>
          </a:p>
          <a:p>
            <a:pPr marL="177800" lvl="0" indent="-1778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i-FI" sz="1000">
                <a:solidFill>
                  <a:schemeClr val="tx1"/>
                </a:solidFill>
              </a:rPr>
              <a:t>Muutokset asiakkaan palvelukokonaisuuteen </a:t>
            </a:r>
            <a:br>
              <a:rPr lang="fi-FI" sz="1000">
                <a:solidFill>
                  <a:schemeClr val="tx1"/>
                </a:solidFill>
              </a:rPr>
            </a:br>
            <a:r>
              <a:rPr lang="fi-FI" sz="1000">
                <a:solidFill>
                  <a:schemeClr val="tx1"/>
                </a:solidFill>
              </a:rPr>
              <a:t>tarvittaessa</a:t>
            </a:r>
          </a:p>
        </p:txBody>
      </p:sp>
      <p:pic>
        <p:nvPicPr>
          <p:cNvPr id="11" name="Graphic 55" descr="Ryhmä ihmisiä, piirros.">
            <a:extLst>
              <a:ext uri="{FF2B5EF4-FFF2-40B4-BE49-F238E27FC236}">
                <a16:creationId xmlns:a16="http://schemas.microsoft.com/office/drawing/2014/main" id="{59682A72-F06B-4816-B0B6-06868F2B2663}"/>
              </a:ext>
            </a:extLst>
          </p:cNvPr>
          <p:cNvPicPr>
            <a:picLocks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675347" y="4869160"/>
            <a:ext cx="810806" cy="64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6371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isällön paikkamerkki 5" descr="Henkilö keinutuolissa, piirros.">
            <a:extLst>
              <a:ext uri="{FF2B5EF4-FFF2-40B4-BE49-F238E27FC236}">
                <a16:creationId xmlns:a16="http://schemas.microsoft.com/office/drawing/2014/main" id="{0825622B-B0B2-428F-9F37-BEEB7CFA49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497" y="1445741"/>
            <a:ext cx="3710423" cy="4516459"/>
          </a:xfrm>
        </p:spPr>
      </p:pic>
      <p:sp>
        <p:nvSpPr>
          <p:cNvPr id="4" name="Otsikko 2">
            <a:extLst>
              <a:ext uri="{FF2B5EF4-FFF2-40B4-BE49-F238E27FC236}">
                <a16:creationId xmlns:a16="http://schemas.microsoft.com/office/drawing/2014/main" id="{31974F22-691A-46D5-871B-5B759EF39375}"/>
              </a:ext>
            </a:extLst>
          </p:cNvPr>
          <p:cNvSpPr txBox="1">
            <a:spLocks/>
          </p:cNvSpPr>
          <p:nvPr/>
        </p:nvSpPr>
        <p:spPr>
          <a:xfrm>
            <a:off x="5935662" y="1445741"/>
            <a:ext cx="5411788" cy="378049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sz="3800"/>
              <a:t>Kotona asumista tukevat palvelut</a:t>
            </a:r>
            <a:br>
              <a:rPr lang="fi-FI" sz="3800"/>
            </a:br>
            <a:br>
              <a:rPr lang="fi-FI" sz="3800"/>
            </a:br>
            <a:r>
              <a:rPr lang="fi-FI" sz="3800"/>
              <a:t>- </a:t>
            </a:r>
            <a:r>
              <a:rPr lang="fi-FI" sz="3800" i="1"/>
              <a:t>omatoiminen ja turvallinen arki omassa kodissa</a:t>
            </a:r>
          </a:p>
        </p:txBody>
      </p:sp>
    </p:spTree>
    <p:extLst>
      <p:ext uri="{BB962C8B-B14F-4D97-AF65-F5344CB8AC3E}">
        <p14:creationId xmlns:p14="http://schemas.microsoft.com/office/powerpoint/2010/main" val="10898798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Lusote">
      <a:dk1>
        <a:sysClr val="windowText" lastClr="000000"/>
      </a:dk1>
      <a:lt1>
        <a:sysClr val="window" lastClr="FFFFFF"/>
      </a:lt1>
      <a:dk2>
        <a:srgbClr val="63B4EC"/>
      </a:dk2>
      <a:lt2>
        <a:srgbClr val="E7E6E6"/>
      </a:lt2>
      <a:accent1>
        <a:srgbClr val="5FAE60"/>
      </a:accent1>
      <a:accent2>
        <a:srgbClr val="FF621A"/>
      </a:accent2>
      <a:accent3>
        <a:srgbClr val="FFF26E"/>
      </a:accent3>
      <a:accent4>
        <a:srgbClr val="DFEFDF"/>
      </a:accent4>
      <a:accent5>
        <a:srgbClr val="FFE0D1"/>
      </a:accent5>
      <a:accent6>
        <a:srgbClr val="E0F0FB"/>
      </a:accent6>
      <a:hlink>
        <a:srgbClr val="0563C1"/>
      </a:hlink>
      <a:folHlink>
        <a:srgbClr val="954F72"/>
      </a:folHlink>
    </a:clrScheme>
    <a:fontScheme name="Verdana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2 PPT-pohja LU-hyvinvointialue.pptx" id="{E0F92321-A4A0-43BC-B1AE-FDE9F4EA9FC6}" vid="{4F8A874A-D2B3-47E9-A5B5-797416AA66A0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4F4FAE9224B2842BB1EF5456D392333" ma:contentTypeVersion="15" ma:contentTypeDescription="Create a new document." ma:contentTypeScope="" ma:versionID="40d1e5efaee2c8564c7bff6e2e80564d">
  <xsd:schema xmlns:xsd="http://www.w3.org/2001/XMLSchema" xmlns:xs="http://www.w3.org/2001/XMLSchema" xmlns:p="http://schemas.microsoft.com/office/2006/metadata/properties" xmlns:ns2="13f6f523-26cb-4d0f-9ead-5ce46902e12b" xmlns:ns3="69ef10b9-bbcb-475e-ae7c-d383eca9720a" targetNamespace="http://schemas.microsoft.com/office/2006/metadata/properties" ma:root="true" ma:fieldsID="073e4e9875c6cbdf1fa8f675e2f78bdc" ns2:_="" ns3:_="">
    <xsd:import namespace="13f6f523-26cb-4d0f-9ead-5ce46902e12b"/>
    <xsd:import namespace="69ef10b9-bbcb-475e-ae7c-d383eca9720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3f6f523-26cb-4d0f-9ead-5ce46902e12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2" nillable="true" ma:taxonomy="true" ma:internalName="lcf76f155ced4ddcb4097134ff3c332f" ma:taxonomyFieldName="MediaServiceImageTags" ma:displayName="Image Tags" ma:readOnly="false" ma:fieldId="{5cf76f15-5ced-4ddc-b409-7134ff3c332f}" ma:taxonomyMulti="true" ma:sspId="ad89a117-841e-4f13-b278-0c0c0dba6ae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9ef10b9-bbcb-475e-ae7c-d383eca9720a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c5286ddf-c617-474b-8e4b-38b3b018276a}" ma:internalName="TaxCatchAll" ma:showField="CatchAllData" ma:web="69ef10b9-bbcb-475e-ae7c-d383eca9720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3f6f523-26cb-4d0f-9ead-5ce46902e12b">
      <Terms xmlns="http://schemas.microsoft.com/office/infopath/2007/PartnerControls"/>
    </lcf76f155ced4ddcb4097134ff3c332f>
    <TaxCatchAll xmlns="69ef10b9-bbcb-475e-ae7c-d383eca9720a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63E5E4B-6E7E-4965-8584-41C6410CA6A6}">
  <ds:schemaRefs>
    <ds:schemaRef ds:uri="13f6f523-26cb-4d0f-9ead-5ce46902e12b"/>
    <ds:schemaRef ds:uri="69ef10b9-bbcb-475e-ae7c-d383eca9720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C75C3247-75A8-4BBD-A220-37602319B6E2}">
  <ds:schemaRefs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schemas.microsoft.com/office/2006/metadata/properties"/>
    <ds:schemaRef ds:uri="69ef10b9-bbcb-475e-ae7c-d383eca9720a"/>
    <ds:schemaRef ds:uri="http://purl.org/dc/terms/"/>
    <ds:schemaRef ds:uri="13f6f523-26cb-4d0f-9ead-5ce46902e12b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466DA1AD-61C7-46B7-9B0F-CF575790CFC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PPT-pohja LU-hyvinvointialue</Template>
  <TotalTime>0</TotalTime>
  <Words>1464</Words>
  <Application>Microsoft Office PowerPoint</Application>
  <PresentationFormat>Laajakuva</PresentationFormat>
  <Paragraphs>323</Paragraphs>
  <Slides>34</Slides>
  <Notes>4</Notes>
  <HiddenSlides>0</HiddenSlides>
  <MMClips>0</MMClips>
  <ScaleCrop>false</ScaleCrop>
  <HeadingPairs>
    <vt:vector size="6" baseType="variant">
      <vt:variant>
        <vt:lpstr>Käytetyt fontit</vt:lpstr>
      </vt:variant>
      <vt:variant>
        <vt:i4>4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34</vt:i4>
      </vt:variant>
    </vt:vector>
  </HeadingPairs>
  <TitlesOfParts>
    <vt:vector size="39" baseType="lpstr">
      <vt:lpstr>Arial</vt:lpstr>
      <vt:lpstr>Calibri</vt:lpstr>
      <vt:lpstr>Filson Pro Medium</vt:lpstr>
      <vt:lpstr>Verdana</vt:lpstr>
      <vt:lpstr>Office-teema</vt:lpstr>
      <vt:lpstr>Länsi-Uudenmaan hyvinvointialueen ikääntyneiden palvelut</vt:lpstr>
      <vt:lpstr>Länsi-Uudenmaan hyvinvointialue 1/2</vt:lpstr>
      <vt:lpstr>Jotta länsiuusimaalaiset voivat hyvin.</vt:lpstr>
      <vt:lpstr>Muutamia nostoja ikääntyneiden palveluista</vt:lpstr>
      <vt:lpstr>Ikääntyneiden palveluja on kattavasti koko alueella</vt:lpstr>
      <vt:lpstr>Neuvonta, arviointi ja ohjaus  - tukea varhaisessa vaiheessa </vt:lpstr>
      <vt:lpstr>Ikääntyneiden neuvonta, arviointi ja ohjaus</vt:lpstr>
      <vt:lpstr>Tavoitteellinen asiakaspolku Länsi-Uudenmaan ikääntyneiden neuvonnassa ja asiakasohjauksessa</vt:lpstr>
      <vt:lpstr>PowerPoint-esitys</vt:lpstr>
      <vt:lpstr>Kotona asumista tukevat palvelut</vt:lpstr>
      <vt:lpstr>PowerPoint-esitys</vt:lpstr>
      <vt:lpstr>Asumispalvelut</vt:lpstr>
      <vt:lpstr>PowerPoint-esitys</vt:lpstr>
      <vt:lpstr>PowerPoint-esitys</vt:lpstr>
      <vt:lpstr>Sairaalapalvelut</vt:lpstr>
      <vt:lpstr>Seuraa viestintää</vt:lpstr>
      <vt:lpstr>Kiitos!</vt:lpstr>
      <vt:lpstr>Tjänster för äldre i Västra Nylands välfärdsområde</vt:lpstr>
      <vt:lpstr>Västra Nylands  välfärdsområde 1/2</vt:lpstr>
      <vt:lpstr>För att västnylänningarna ska må bra.</vt:lpstr>
      <vt:lpstr>Ett axplock av tjänsterna för äldre</vt:lpstr>
      <vt:lpstr>Tjänsterna för äldre är omfattande i hela området</vt:lpstr>
      <vt:lpstr>Rådgivning, bedömning och handledning  - stöd i ett tidigt skede </vt:lpstr>
      <vt:lpstr>Rådgivning, bedömning och handledning för äldre</vt:lpstr>
      <vt:lpstr>Målinriktad servicestig i Västra Nylands rådgivning och klienthandledning för äldre</vt:lpstr>
      <vt:lpstr>PowerPoint-esitys</vt:lpstr>
      <vt:lpstr>Tjänster som stöder boende hemma</vt:lpstr>
      <vt:lpstr>PowerPoint-esitys</vt:lpstr>
      <vt:lpstr>Boendeservice</vt:lpstr>
      <vt:lpstr>PowerPoint-esitys</vt:lpstr>
      <vt:lpstr>PowerPoint-esitys</vt:lpstr>
      <vt:lpstr>Sjukhustjänster</vt:lpstr>
      <vt:lpstr>Följ vår kommunikation</vt:lpstr>
      <vt:lpstr>Tack!</vt:lpstr>
    </vt:vector>
  </TitlesOfParts>
  <Company>Espoo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Kopioi omalle koneellesi, älä täytä tässä </dc:title>
  <dc:creator>Sivuluoto Saila</dc:creator>
  <cp:lastModifiedBy>Leena Hytti</cp:lastModifiedBy>
  <cp:revision>1</cp:revision>
  <dcterms:created xsi:type="dcterms:W3CDTF">2022-09-22T09:08:59Z</dcterms:created>
  <dcterms:modified xsi:type="dcterms:W3CDTF">2023-03-07T10:08:56Z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ea60d57e-af5b-4752-ac57-3e4f28ca11dc_Enabled">
    <vt:lpwstr>true</vt:lpwstr>
  </property>
  <property fmtid="{D5CDD505-2E9C-101B-9397-08002B2CF9AE}" pid="3" name="MSIP_Label_ea60d57e-af5b-4752-ac57-3e4f28ca11dc_SetDate">
    <vt:lpwstr>2022-01-07T05:57:13Z</vt:lpwstr>
  </property>
  <property fmtid="{D5CDD505-2E9C-101B-9397-08002B2CF9AE}" pid="4" name="MSIP_Label_ea60d57e-af5b-4752-ac57-3e4f28ca11dc_Method">
    <vt:lpwstr>Standard</vt:lpwstr>
  </property>
  <property fmtid="{D5CDD505-2E9C-101B-9397-08002B2CF9AE}" pid="5" name="MSIP_Label_ea60d57e-af5b-4752-ac57-3e4f28ca11dc_Name">
    <vt:lpwstr>ea60d57e-af5b-4752-ac57-3e4f28ca11dc</vt:lpwstr>
  </property>
  <property fmtid="{D5CDD505-2E9C-101B-9397-08002B2CF9AE}" pid="6" name="MSIP_Label_ea60d57e-af5b-4752-ac57-3e4f28ca11dc_SiteId">
    <vt:lpwstr>36da45f1-dd2c-4d1f-af13-5abe46b99921</vt:lpwstr>
  </property>
  <property fmtid="{D5CDD505-2E9C-101B-9397-08002B2CF9AE}" pid="7" name="MSIP_Label_ea60d57e-af5b-4752-ac57-3e4f28ca11dc_ActionId">
    <vt:lpwstr>2552ec20-fc74-4f28-9bec-aee17b8a7c48</vt:lpwstr>
  </property>
  <property fmtid="{D5CDD505-2E9C-101B-9397-08002B2CF9AE}" pid="8" name="MSIP_Label_ea60d57e-af5b-4752-ac57-3e4f28ca11dc_ContentBits">
    <vt:lpwstr>0</vt:lpwstr>
  </property>
  <property fmtid="{D5CDD505-2E9C-101B-9397-08002B2CF9AE}" pid="9" name="MediaServiceImageTags">
    <vt:lpwstr/>
  </property>
  <property fmtid="{D5CDD505-2E9C-101B-9397-08002B2CF9AE}" pid="10" name="ContentTypeId">
    <vt:lpwstr>0x01010054F4FAE9224B2842BB1EF5456D392333</vt:lpwstr>
  </property>
</Properties>
</file>